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338" r:id="rId2"/>
    <p:sldId id="318" r:id="rId3"/>
    <p:sldId id="260" r:id="rId4"/>
    <p:sldId id="340" r:id="rId5"/>
    <p:sldId id="263" r:id="rId6"/>
    <p:sldId id="307" r:id="rId7"/>
    <p:sldId id="257" r:id="rId8"/>
    <p:sldId id="262" r:id="rId9"/>
    <p:sldId id="313" r:id="rId10"/>
    <p:sldId id="309" r:id="rId11"/>
    <p:sldId id="321" r:id="rId12"/>
    <p:sldId id="314" r:id="rId13"/>
    <p:sldId id="258" r:id="rId14"/>
    <p:sldId id="310" r:id="rId15"/>
    <p:sldId id="315" r:id="rId16"/>
    <p:sldId id="306" r:id="rId17"/>
    <p:sldId id="264" r:id="rId18"/>
    <p:sldId id="265" r:id="rId19"/>
    <p:sldId id="266" r:id="rId20"/>
    <p:sldId id="322" r:id="rId21"/>
    <p:sldId id="323" r:id="rId22"/>
    <p:sldId id="267" r:id="rId23"/>
    <p:sldId id="268" r:id="rId24"/>
    <p:sldId id="316" r:id="rId25"/>
    <p:sldId id="270" r:id="rId26"/>
    <p:sldId id="339" r:id="rId27"/>
    <p:sldId id="297" r:id="rId28"/>
    <p:sldId id="277" r:id="rId29"/>
    <p:sldId id="274" r:id="rId30"/>
    <p:sldId id="295" r:id="rId31"/>
    <p:sldId id="275" r:id="rId32"/>
    <p:sldId id="279" r:id="rId33"/>
    <p:sldId id="291" r:id="rId34"/>
    <p:sldId id="276" r:id="rId35"/>
    <p:sldId id="304" r:id="rId36"/>
    <p:sldId id="293" r:id="rId37"/>
    <p:sldId id="280" r:id="rId38"/>
    <p:sldId id="302" r:id="rId39"/>
    <p:sldId id="285" r:id="rId40"/>
    <p:sldId id="303" r:id="rId41"/>
    <p:sldId id="300" r:id="rId42"/>
    <p:sldId id="301" r:id="rId43"/>
    <p:sldId id="287" r:id="rId44"/>
    <p:sldId id="288" r:id="rId45"/>
    <p:sldId id="289" r:id="rId46"/>
    <p:sldId id="290" r:id="rId47"/>
    <p:sldId id="298" r:id="rId48"/>
    <p:sldId id="327" r:id="rId49"/>
    <p:sldId id="326" r:id="rId50"/>
    <p:sldId id="328" r:id="rId51"/>
    <p:sldId id="334" r:id="rId52"/>
    <p:sldId id="333" r:id="rId53"/>
    <p:sldId id="332" r:id="rId54"/>
    <p:sldId id="330" r:id="rId55"/>
    <p:sldId id="331" r:id="rId56"/>
    <p:sldId id="325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8" d="100"/>
        <a:sy n="12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4778F-24AF-4E7B-AA9B-A228C37EB964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490D5-17A1-4C1E-8E34-BA6F0B7D9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06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9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9pPr>
          </a:lstStyle>
          <a:p>
            <a:fld id="{252BB880-EA79-451C-AD68-29FE24614AF5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638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F83E7A-BB28-4FC3-818B-B54640D19506}" type="slidenum">
              <a:rPr lang="en-US" smtClean="0">
                <a:latin typeface="Arial" pitchFamily="34" charset="0"/>
                <a:cs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2589F7-4217-4FE5-ABA4-5BE9C66A1842}" type="slidenum">
              <a:rPr lang="en-US" smtClean="0">
                <a:latin typeface="Arial" pitchFamily="34" charset="0"/>
                <a:cs typeface="Arial" pitchFamily="34" charset="0"/>
              </a:rPr>
              <a:pPr/>
              <a:t>19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FB3339-8141-47D6-9331-B8F137431D0D}" type="slidenum">
              <a:rPr lang="en-US" smtClean="0">
                <a:latin typeface="Arial" pitchFamily="34" charset="0"/>
                <a:cs typeface="Arial" pitchFamily="34" charset="0"/>
              </a:rPr>
              <a:pPr/>
              <a:t>22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C139AE-9678-43DE-81E7-2A19AA5C6CF9}" type="slidenum">
              <a:rPr lang="en-US" smtClean="0">
                <a:latin typeface="Arial" pitchFamily="34" charset="0"/>
                <a:cs typeface="Arial" pitchFamily="34" charset="0"/>
              </a:rPr>
              <a:pPr/>
              <a:t>24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D5F0AE-47AB-40D8-BC63-9D3CB4B11A42}" type="slidenum">
              <a:rPr lang="en-US" smtClean="0">
                <a:latin typeface="Arial" pitchFamily="34" charset="0"/>
                <a:cs typeface="Arial" pitchFamily="34" charset="0"/>
              </a:rPr>
              <a:pPr/>
              <a:t>25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1655" indent="-28430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1840" indent="-22713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9193" indent="-22713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6547" indent="-22713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1540" indent="-22713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46532" indent="-22713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391525" indent="-22713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36518" indent="-22713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AD6772C-E00D-4950-BF89-9CDF28FA9FD6}" type="slidenum">
              <a:rPr lang="en-US" altLang="en-US" smtClean="0"/>
              <a:pPr eaLnBrk="1" hangingPunct="1">
                <a:spcBef>
                  <a:spcPct val="0"/>
                </a:spcBef>
              </a:pPr>
              <a:t>26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C179A662-5D6C-4352-A831-3CFE4D0F0AC3}" type="slidenum">
              <a:rPr lang="en-US" altLang="en-US" sz="1200">
                <a:solidFill>
                  <a:prstClr val="black"/>
                </a:solidFill>
              </a:rPr>
              <a:pPr/>
              <a:t>27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294E86-FF30-498A-96E8-391D1218E5C5}" type="slidenum">
              <a:rPr lang="en-US" smtClean="0">
                <a:latin typeface="Arial" pitchFamily="34" charset="0"/>
                <a:cs typeface="Arial" pitchFamily="34" charset="0"/>
              </a:rPr>
              <a:pPr/>
              <a:t>29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EE6C0235-F668-4737-B01D-F87293AD82C2}" type="slidenum">
              <a:rPr lang="en-US" altLang="en-US" sz="1200">
                <a:solidFill>
                  <a:prstClr val="black"/>
                </a:solidFill>
              </a:rPr>
              <a:pPr/>
              <a:t>30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33FF5A-2EF9-484C-9F24-F01046E76F31}" type="slidenum">
              <a:rPr lang="en-US" smtClean="0">
                <a:latin typeface="Arial" pitchFamily="34" charset="0"/>
                <a:cs typeface="Arial" pitchFamily="34" charset="0"/>
              </a:rPr>
              <a:pPr/>
              <a:t>31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3732F8-A1FB-404E-83C5-0DBB82CC45A6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C6F0F3FF-F041-49B2-B8B6-DF48DD50ACD8}" type="slidenum">
              <a:rPr lang="en-US" altLang="en-US" sz="1200">
                <a:solidFill>
                  <a:prstClr val="black"/>
                </a:solidFill>
              </a:rPr>
              <a:pPr/>
              <a:t>33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518500-28B7-4693-9AF1-DE877B5CF8F1}" type="slidenum">
              <a:rPr lang="en-US" smtClean="0">
                <a:latin typeface="Arial" pitchFamily="34" charset="0"/>
                <a:cs typeface="Arial" pitchFamily="34" charset="0"/>
              </a:rPr>
              <a:pPr/>
              <a:t>34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76352E-623E-4484-9548-4383DDD10577}" type="slidenum">
              <a:rPr lang="en-US" smtClean="0">
                <a:latin typeface="Arial" pitchFamily="34" charset="0"/>
                <a:cs typeface="Arial" pitchFamily="34" charset="0"/>
              </a:rPr>
              <a:pPr/>
              <a:t>35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EF820462-2FA6-4F6B-B9CC-9A43D1F76641}" type="slidenum">
              <a:rPr lang="en-US" altLang="en-US" sz="1200">
                <a:solidFill>
                  <a:prstClr val="black"/>
                </a:solidFill>
              </a:rPr>
              <a:pPr/>
              <a:t>36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C248B5-C391-478C-B163-FDA5F2DA5032}" type="slidenum">
              <a:rPr lang="en-US" smtClean="0">
                <a:latin typeface="Arial" pitchFamily="34" charset="0"/>
                <a:cs typeface="Arial" pitchFamily="34" charset="0"/>
              </a:rPr>
              <a:pPr/>
              <a:t>37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24CD73B4-7042-486D-B236-067D3D76AAA5}" type="slidenum">
              <a:rPr lang="en-US" altLang="en-US" sz="1200">
                <a:solidFill>
                  <a:prstClr val="black"/>
                </a:solidFill>
              </a:rPr>
              <a:pPr/>
              <a:t>39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25351278-87D7-4B58-A295-2BD0BF4AB35D}" type="slidenum">
              <a:rPr lang="en-US" altLang="en-US" sz="1200">
                <a:solidFill>
                  <a:prstClr val="black"/>
                </a:solidFill>
              </a:rPr>
              <a:pPr/>
              <a:t>43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474BB973-84AE-4C06-BB10-70FFE21388BA}" type="slidenum">
              <a:rPr lang="en-US" altLang="en-US" sz="1200">
                <a:solidFill>
                  <a:prstClr val="black"/>
                </a:solidFill>
              </a:rPr>
              <a:pPr/>
              <a:t>44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72B13FE9-031E-4FA4-9808-53BF252D6037}" type="slidenum">
              <a:rPr lang="en-US" altLang="en-US" sz="1200">
                <a:solidFill>
                  <a:prstClr val="black"/>
                </a:solidFill>
              </a:rPr>
              <a:pPr/>
              <a:t>45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fld id="{D3BD3442-27FB-4EF0-95B9-B62D8806A514}" type="slidenum">
              <a:rPr lang="en-US" altLang="en-US" sz="1200">
                <a:solidFill>
                  <a:prstClr val="black"/>
                </a:solidFill>
              </a:rPr>
              <a:pPr/>
              <a:t>46</a:t>
            </a:fld>
            <a:endParaRPr lang="en-US" altLang="en-US" sz="1200">
              <a:solidFill>
                <a:prstClr val="black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Times" pitchFamily="96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017525-0E12-40D4-9232-09B32DA257F0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A05378-33C8-4B5A-A407-B9715A6CC10F}" type="slidenum">
              <a:rPr lang="en-US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9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9pPr>
          </a:lstStyle>
          <a:p>
            <a:fld id="{7A3504D1-2C0B-46DA-8107-7E708507FB05}" type="slidenum">
              <a:rPr lang="en-US" altLang="en-US" sz="1200"/>
              <a:pPr/>
              <a:t>11</a:t>
            </a:fld>
            <a:endParaRPr lang="en-US" altLang="en-US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9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9pPr>
          </a:lstStyle>
          <a:p>
            <a:fld id="{7A854D8F-89DE-4939-938D-504A13EA81B5}" type="slidenum">
              <a:rPr lang="en-US" altLang="en-US" sz="1200"/>
              <a:pPr/>
              <a:t>12</a:t>
            </a:fld>
            <a:endParaRPr lang="en-US" altLang="en-US" sz="1200"/>
          </a:p>
        </p:txBody>
      </p:sp>
      <p:sp>
        <p:nvSpPr>
          <p:cNvPr id="2048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649CD5-E42C-4145-900A-FB49AA7C2E0E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DCEF60-C74D-43EC-B794-000EC550EFB0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9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9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</a:defRPr>
            </a:lvl9pPr>
          </a:lstStyle>
          <a:p>
            <a:fld id="{AE57F3D0-0D89-4FE1-B7F7-9306405D40B2}" type="slidenum">
              <a:rPr lang="en-US" altLang="en-US" sz="1200"/>
              <a:pPr/>
              <a:t>15</a:t>
            </a:fld>
            <a:endParaRPr lang="en-US" altLang="en-US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05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886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66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DFDCB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DFDCB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8D6D2-CF66-4459-B1CF-3764EED4C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4148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DFDCB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DFDCB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DFD5C-D05F-4549-A8FD-3F39F8D18C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3637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DFDCB7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DFDCB7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F0E60-11AF-4457-A526-32A36FE2FF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2965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DFDCB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DFDCB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DF100-BC82-4372-AE33-F181BDAB00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26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019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39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607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13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674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39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51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8A56C-21E3-4C4C-9D8B-1F486637626D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1F712-EE75-4568-8175-2183BDAB65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796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quizlet.com/22776051/science-waves-flash-cards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york.ac.uk/depts/chem/ugrad/prospect17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0" y="5943600"/>
            <a:ext cx="6019800" cy="777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 smtClean="0"/>
              <a:t>Practice for definitions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hlinkClick r:id="rId2"/>
              </a:rPr>
              <a:t>http://quizlet.com/22776051/science-waves-flash-cards</a:t>
            </a:r>
            <a:r>
              <a:rPr lang="en-US" altLang="en-US" sz="1600" b="1" dirty="0" smtClean="0">
                <a:hlinkClick r:id="rId2"/>
              </a:rPr>
              <a:t>/</a:t>
            </a:r>
            <a:endParaRPr lang="en-US" altLang="en-US" sz="16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b="1" dirty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Sound &amp; Music</a:t>
            </a:r>
          </a:p>
        </p:txBody>
      </p:sp>
      <p:pic>
        <p:nvPicPr>
          <p:cNvPr id="3077" name="Picture 11" descr="458150253_82aaa163e7_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76375"/>
            <a:ext cx="624840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24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3416300" y="3467100"/>
            <a:ext cx="52705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marL="342900" indent="-342900">
              <a:lnSpc>
                <a:spcPct val="76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increases with </a:t>
            </a:r>
            <a:r>
              <a:rPr kumimoji="1"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humidity</a:t>
            </a:r>
          </a:p>
          <a:p>
            <a:pPr marL="342900" indent="-342900">
              <a:lnSpc>
                <a:spcPct val="76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increases with </a:t>
            </a:r>
            <a:r>
              <a:rPr kumimoji="1"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temperature</a:t>
            </a:r>
          </a:p>
          <a:p>
            <a:pPr marL="342900" indent="-342900">
              <a:lnSpc>
                <a:spcPct val="76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increases with </a:t>
            </a:r>
            <a:r>
              <a:rPr kumimoji="1"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density</a:t>
            </a: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762000" y="344805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marL="342900" indent="-342900">
              <a:lnSpc>
                <a:spcPct val="76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How it varies:</a:t>
            </a:r>
          </a:p>
        </p:txBody>
      </p:sp>
      <p:sp>
        <p:nvSpPr>
          <p:cNvPr id="90116" name="Text Box 7"/>
          <p:cNvSpPr txBox="1">
            <a:spLocks noChangeArrowheads="1"/>
          </p:cNvSpPr>
          <p:nvPr/>
        </p:nvSpPr>
        <p:spPr bwMode="auto">
          <a:xfrm>
            <a:off x="838200" y="1447800"/>
            <a:ext cx="7315200" cy="646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C00000"/>
                </a:solidFill>
                <a:latin typeface="Times New Roman" pitchFamily="18" charset="0"/>
              </a:rPr>
              <a:t>SPEED OF SOUND</a:t>
            </a:r>
          </a:p>
        </p:txBody>
      </p:sp>
    </p:spTree>
    <p:extLst>
      <p:ext uri="{BB962C8B-B14F-4D97-AF65-F5344CB8AC3E}">
        <p14:creationId xmlns:p14="http://schemas.microsoft.com/office/powerpoint/2010/main" val="33000086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 build="p" autoUpdateAnimBg="0"/>
      <p:bldP spid="8909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mtClean="0"/>
              <a:t>Is the speed of sound always constant in air?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419600" cy="4648200"/>
          </a:xfrm>
        </p:spPr>
        <p:txBody>
          <a:bodyPr/>
          <a:lstStyle/>
          <a:p>
            <a:pPr marL="457200" indent="-457200" eaLnBrk="1" hangingPunct="1"/>
            <a:r>
              <a:rPr lang="en-US" altLang="en-US" sz="2400" b="1" dirty="0" smtClean="0">
                <a:solidFill>
                  <a:srgbClr val="FF0000"/>
                </a:solidFill>
              </a:rPr>
              <a:t>Speed of Sound changed by:</a:t>
            </a:r>
            <a:endParaRPr lang="en-US" altLang="en-US" sz="2400" b="1" dirty="0" smtClean="0"/>
          </a:p>
          <a:p>
            <a:pPr marL="838200" lvl="1" indent="-381000" eaLnBrk="1" hangingPunct="1">
              <a:buFontTx/>
              <a:buAutoNum type="arabicPeriod"/>
            </a:pPr>
            <a:r>
              <a:rPr lang="en-US" altLang="en-US" sz="2000" b="1" dirty="0" smtClean="0">
                <a:solidFill>
                  <a:srgbClr val="FF0000"/>
                </a:solidFill>
              </a:rPr>
              <a:t>Water vapor</a:t>
            </a:r>
            <a:endParaRPr lang="en-US" altLang="en-US" sz="2000" b="1" dirty="0" smtClean="0"/>
          </a:p>
          <a:p>
            <a:pPr marL="457200" indent="-457200" eaLnBrk="1" hangingPunct="1"/>
            <a:r>
              <a:rPr lang="en-US" altLang="en-US" sz="2400" b="1" dirty="0" smtClean="0"/>
              <a:t>Why?</a:t>
            </a:r>
          </a:p>
          <a:p>
            <a:pPr marL="457200" indent="-457200" eaLnBrk="1" hangingPunct="1"/>
            <a:r>
              <a:rPr lang="en-US" altLang="en-US" sz="2400" b="1" dirty="0" smtClean="0"/>
              <a:t>H</a:t>
            </a:r>
            <a:r>
              <a:rPr lang="en-US" altLang="en-US" sz="2400" b="1" baseline="-25000" dirty="0" smtClean="0"/>
              <a:t>2</a:t>
            </a:r>
            <a:r>
              <a:rPr lang="en-US" altLang="en-US" sz="2400" b="1" dirty="0" smtClean="0"/>
              <a:t>O molecules (less mass) move faster than O</a:t>
            </a:r>
            <a:r>
              <a:rPr lang="en-US" altLang="en-US" sz="2400" b="1" baseline="-25000" dirty="0" smtClean="0"/>
              <a:t>2</a:t>
            </a:r>
            <a:r>
              <a:rPr lang="en-US" altLang="en-US" sz="2400" b="1" dirty="0" smtClean="0"/>
              <a:t> or N2; shortens collision time</a:t>
            </a:r>
          </a:p>
          <a:p>
            <a:pPr marL="838200" lvl="1" indent="-381000" eaLnBrk="1" hangingPunct="1">
              <a:buFontTx/>
              <a:buNone/>
            </a:pPr>
            <a:r>
              <a:rPr lang="en-US" altLang="en-US" sz="2000" b="1" dirty="0" smtClean="0">
                <a:solidFill>
                  <a:srgbClr val="FF0000"/>
                </a:solidFill>
              </a:rPr>
              <a:t>2.	Increased temperature</a:t>
            </a:r>
          </a:p>
          <a:p>
            <a:pPr marL="457200" indent="-457200" eaLnBrk="1" hangingPunct="1"/>
            <a:r>
              <a:rPr lang="en-US" altLang="en-US" sz="2400" b="1" dirty="0" smtClean="0"/>
              <a:t>Why?</a:t>
            </a:r>
          </a:p>
          <a:p>
            <a:pPr marL="1257300" lvl="2" indent="-342900" eaLnBrk="1" hangingPunct="1"/>
            <a:r>
              <a:rPr lang="en-US" altLang="en-US" sz="1800" b="1" dirty="0" smtClean="0">
                <a:solidFill>
                  <a:srgbClr val="FF0000"/>
                </a:solidFill>
              </a:rPr>
              <a:t>Warm air --&gt; faster moving particles</a:t>
            </a:r>
            <a:endParaRPr lang="en-US" altLang="en-US" sz="1800" b="1" dirty="0" smtClean="0"/>
          </a:p>
          <a:p>
            <a:pPr marL="457200" indent="-457200" eaLnBrk="1" hangingPunct="1"/>
            <a:endParaRPr lang="en-US" altLang="en-US" sz="2400" b="1" dirty="0" smtClean="0"/>
          </a:p>
        </p:txBody>
      </p:sp>
      <p:pic>
        <p:nvPicPr>
          <p:cNvPr id="6150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1981200"/>
            <a:ext cx="2641600" cy="1981200"/>
          </a:xfrm>
        </p:spPr>
      </p:pic>
      <p:pic>
        <p:nvPicPr>
          <p:cNvPr id="6151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114800"/>
            <a:ext cx="2641600" cy="1981200"/>
          </a:xfrm>
        </p:spPr>
      </p:pic>
    </p:spTree>
    <p:extLst>
      <p:ext uri="{BB962C8B-B14F-4D97-AF65-F5344CB8AC3E}">
        <p14:creationId xmlns:p14="http://schemas.microsoft.com/office/powerpoint/2010/main" val="327768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bldLvl="4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mtClean="0"/>
              <a:t>What does the speed of sound depend on when traveling through materials?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362200"/>
            <a:ext cx="82296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solidFill>
                  <a:srgbClr val="FF0000"/>
                </a:solidFill>
              </a:rPr>
              <a:t>The speed of sound depends on the elasticity of a material</a:t>
            </a:r>
            <a:r>
              <a:rPr lang="en-US" altLang="en-US" sz="2800" smtClean="0"/>
              <a:t>.  What is elasticity?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solidFill>
                  <a:srgbClr val="FF0000"/>
                </a:solidFill>
              </a:rPr>
              <a:t>Elasticity:</a:t>
            </a:r>
            <a:endParaRPr lang="en-US" altLang="en-US" sz="2800" smtClean="0"/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smtClean="0">
                <a:solidFill>
                  <a:srgbClr val="FF0000"/>
                </a:solidFill>
              </a:rPr>
              <a:t>The ability of a material to change shape and then resume it’s initial shape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Atoms close together &amp; respond quickly to each others motion.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Elasticity is NOT “stretchability.”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smtClean="0"/>
              <a:t>Is this rubber band elastic?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smtClean="0"/>
              <a:t>Steel is one of the most elastic material around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smtClean="0"/>
          </a:p>
        </p:txBody>
      </p:sp>
    </p:spTree>
    <p:extLst>
      <p:ext uri="{BB962C8B-B14F-4D97-AF65-F5344CB8AC3E}">
        <p14:creationId xmlns:p14="http://schemas.microsoft.com/office/powerpoint/2010/main" val="426478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bldLvl="3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C272728-5E5D-4291-80EE-A1E9ED7E4282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pic>
        <p:nvPicPr>
          <p:cNvPr id="14340" name="Picture 11" descr="20-01UnFigure_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6865" y="1981200"/>
            <a:ext cx="280541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Media That Transmit Sound</a:t>
            </a:r>
          </a:p>
        </p:txBody>
      </p:sp>
      <p:sp>
        <p:nvSpPr>
          <p:cNvPr id="143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495800" cy="4525963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en-US" b="1" dirty="0" smtClean="0"/>
              <a:t>Sound travels better through elastic liquids and solids, such as water and rocks, than through air.</a:t>
            </a:r>
          </a:p>
          <a:p>
            <a:pPr eaLnBrk="1" hangingPunct="1">
              <a:lnSpc>
                <a:spcPct val="170000"/>
              </a:lnSpc>
              <a:buFontTx/>
              <a:buNone/>
            </a:pPr>
            <a:r>
              <a:rPr lang="en-US" b="1" dirty="0" smtClean="0"/>
              <a:t>This is due to the close proximity of the atoms as they vibrate</a:t>
            </a:r>
            <a:r>
              <a:rPr lang="en-US" b="1" dirty="0" smtClean="0"/>
              <a:t>.</a:t>
            </a:r>
          </a:p>
          <a:p>
            <a:pPr eaLnBrk="1" hangingPunct="1">
              <a:lnSpc>
                <a:spcPct val="170000"/>
              </a:lnSpc>
              <a:buFontTx/>
              <a:buNone/>
            </a:pPr>
            <a:r>
              <a:rPr lang="en-US" b="1" dirty="0" smtClean="0"/>
              <a:t>Elastic does not mean like a rubber band, but more like a substance that returns to its shape quickly. </a:t>
            </a:r>
          </a:p>
          <a:p>
            <a:pPr eaLnBrk="1" hangingPunct="1">
              <a:lnSpc>
                <a:spcPct val="170000"/>
              </a:lnSpc>
              <a:buFontTx/>
              <a:buNone/>
            </a:pPr>
            <a:r>
              <a:rPr lang="en-US" b="1" dirty="0" smtClean="0"/>
              <a:t>Ex. steel</a:t>
            </a:r>
            <a:endParaRPr lang="en-US" b="1" dirty="0" smtClean="0"/>
          </a:p>
        </p:txBody>
      </p:sp>
      <p:sp>
        <p:nvSpPr>
          <p:cNvPr id="14343" name="Text Box 12"/>
          <p:cNvSpPr txBox="1">
            <a:spLocks noChangeArrowheads="1"/>
          </p:cNvSpPr>
          <p:nvPr/>
        </p:nvSpPr>
        <p:spPr bwMode="auto">
          <a:xfrm>
            <a:off x="6940550" y="3516313"/>
            <a:ext cx="2203450" cy="928687"/>
          </a:xfrm>
          <a:prstGeom prst="rect">
            <a:avLst/>
          </a:prstGeom>
          <a:solidFill>
            <a:schemeClr val="bg1">
              <a:alpha val="70195"/>
            </a:schemeClr>
          </a:solidFill>
          <a:ln w="12700">
            <a:solidFill>
              <a:srgbClr val="FF00FF"/>
            </a:solidFill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r>
              <a:rPr lang="en-US"/>
              <a:t>Hear richer, louder sound transmitted by string</a:t>
            </a:r>
          </a:p>
        </p:txBody>
      </p:sp>
    </p:spTree>
    <p:extLst>
      <p:ext uri="{BB962C8B-B14F-4D97-AF65-F5344CB8AC3E}">
        <p14:creationId xmlns:p14="http://schemas.microsoft.com/office/powerpoint/2010/main" val="19618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7C9E171-2FBF-4D49-944F-28473F18962A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Speed of Sound in Air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91000" cy="4805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Speed of sound in air is about 340 m/s.</a:t>
            </a:r>
          </a:p>
          <a:p>
            <a:pPr eaLnBrk="1" hangingPunct="1">
              <a:buFontTx/>
              <a:buNone/>
            </a:pPr>
            <a:r>
              <a:rPr lang="en-US" smtClean="0"/>
              <a:t>Sound travels about one kilometer in three seconds, about one mile in five seconds.</a:t>
            </a:r>
          </a:p>
          <a:p>
            <a:pPr eaLnBrk="1" hangingPunct="1">
              <a:buFontTx/>
              <a:buNone/>
            </a:pPr>
            <a:r>
              <a:rPr lang="en-US" smtClean="0"/>
              <a:t>Light is a million times faster than sound.</a:t>
            </a:r>
          </a:p>
        </p:txBody>
      </p:sp>
      <p:pic>
        <p:nvPicPr>
          <p:cNvPr id="24582" name="Picture 5" descr="lightn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813" y="1939925"/>
            <a:ext cx="4003675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576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Speed of Sound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810000" cy="4495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400" smtClean="0"/>
              <a:t>4 x’s as fast in water than in air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smtClean="0"/>
          </a:p>
          <a:p>
            <a:pPr eaLnBrk="1" hangingPunct="1">
              <a:lnSpc>
                <a:spcPct val="90000"/>
              </a:lnSpc>
            </a:pPr>
            <a:endParaRPr lang="en-US" altLang="en-US" sz="2400" smtClean="0"/>
          </a:p>
          <a:p>
            <a:pPr eaLnBrk="1" hangingPunct="1">
              <a:lnSpc>
                <a:spcPct val="90000"/>
              </a:lnSpc>
            </a:pPr>
            <a:endParaRPr lang="en-US" altLang="en-US" sz="24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/>
              <a:t>15 x’s as fast in steel than in air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/>
              <a:t>Just to keep things in perspective: light (in air) is 1million x’s faster!!!</a:t>
            </a:r>
          </a:p>
        </p:txBody>
      </p:sp>
      <p:pic>
        <p:nvPicPr>
          <p:cNvPr id="8198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600200"/>
            <a:ext cx="3352800" cy="2249488"/>
          </a:xfrm>
        </p:spPr>
      </p:pic>
      <p:pic>
        <p:nvPicPr>
          <p:cNvPr id="8199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4114800"/>
            <a:ext cx="3352800" cy="2514600"/>
          </a:xfrm>
        </p:spPr>
      </p:pic>
    </p:spTree>
    <p:extLst>
      <p:ext uri="{BB962C8B-B14F-4D97-AF65-F5344CB8AC3E}">
        <p14:creationId xmlns:p14="http://schemas.microsoft.com/office/powerpoint/2010/main" val="428249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smtClean="0"/>
              <a:t>Acoustics...</a:t>
            </a:r>
            <a:r>
              <a:rPr lang="en-US" smtClean="0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610600" cy="2819400"/>
          </a:xfrm>
        </p:spPr>
        <p:txBody>
          <a:bodyPr>
            <a:normAutofit fontScale="85000" lnSpcReduction="20000"/>
          </a:bodyPr>
          <a:lstStyle/>
          <a:p>
            <a:r>
              <a:rPr lang="en-US" smtClean="0"/>
              <a:t>...the study of sound properties.</a:t>
            </a:r>
          </a:p>
          <a:p>
            <a:endParaRPr lang="en-US" smtClean="0"/>
          </a:p>
          <a:p>
            <a:r>
              <a:rPr lang="en-US" smtClean="0"/>
              <a:t>When a sound wave strikes a surface it can be.…</a:t>
            </a:r>
          </a:p>
          <a:p>
            <a:pPr lvl="1"/>
            <a:r>
              <a:rPr lang="en-US" smtClean="0"/>
              <a:t>(a) reflected.	</a:t>
            </a:r>
          </a:p>
          <a:p>
            <a:pPr lvl="1"/>
            <a:r>
              <a:rPr lang="en-US" smtClean="0"/>
              <a:t>(b) transmitted.</a:t>
            </a:r>
          </a:p>
          <a:p>
            <a:pPr lvl="1"/>
            <a:r>
              <a:rPr lang="en-US" smtClean="0"/>
              <a:t>(c) absorbed.</a:t>
            </a:r>
          </a:p>
          <a:p>
            <a:pPr lvl="1"/>
            <a:r>
              <a:rPr lang="en-US" smtClean="0"/>
              <a:t>(d) all of these.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762000" y="5105400"/>
            <a:ext cx="115887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3600">
                <a:solidFill>
                  <a:schemeClr val="hlink"/>
                </a:solidFill>
                <a:latin typeface="Times New Roman" pitchFamily="18" charset="0"/>
                <a:sym typeface="Wingdings" pitchFamily="2" charset="2"/>
              </a:rPr>
              <a:t></a:t>
            </a:r>
            <a:endParaRPr lang="en-US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53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bldLvl="5" autoUpdateAnimBg="0"/>
      <p:bldP spid="1229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702C6A1-4B72-4E6C-957E-B5BD2F960097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pic>
        <p:nvPicPr>
          <p:cNvPr id="26628" name="Picture 7" descr="January%202004%20Quiet%208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" y="2933700"/>
            <a:ext cx="428466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Reflection of Sound</a:t>
            </a:r>
          </a:p>
        </p:txBody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5160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Sound reflects strongly from rigid surfaces.</a:t>
            </a:r>
          </a:p>
          <a:p>
            <a:pPr eaLnBrk="1" hangingPunct="1">
              <a:buFontTx/>
              <a:buNone/>
            </a:pPr>
            <a:r>
              <a:rPr lang="en-US" smtClean="0"/>
              <a:t>Softer surfaces absorb sound.</a:t>
            </a:r>
          </a:p>
        </p:txBody>
      </p:sp>
      <p:sp>
        <p:nvSpPr>
          <p:cNvPr id="26631" name="Text Box 4"/>
          <p:cNvSpPr txBox="1">
            <a:spLocks noChangeArrowheads="1"/>
          </p:cNvSpPr>
          <p:nvPr/>
        </p:nvSpPr>
        <p:spPr bwMode="auto">
          <a:xfrm>
            <a:off x="5407025" y="3236913"/>
            <a:ext cx="3295650" cy="2282825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accent2"/>
                </a:solidFill>
              </a:rPr>
              <a:t>Quiet after a fresh snowfall because the soft, irregular surface of the snow absorbs sound instead of reflecting it.</a:t>
            </a:r>
          </a:p>
        </p:txBody>
      </p:sp>
    </p:spTree>
    <p:extLst>
      <p:ext uri="{BB962C8B-B14F-4D97-AF65-F5344CB8AC3E}">
        <p14:creationId xmlns:p14="http://schemas.microsoft.com/office/powerpoint/2010/main" val="305132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6AD450A-EE5D-485B-95F2-24CF485F0848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C</a:t>
            </a:r>
            <a:r>
              <a:rPr lang="en-US" smtClean="0"/>
              <a:t>heck </a:t>
            </a:r>
            <a:r>
              <a:rPr lang="en-US" smtClean="0">
                <a:solidFill>
                  <a:srgbClr val="FF0000"/>
                </a:solidFill>
              </a:rPr>
              <a:t>Y</a:t>
            </a:r>
            <a:r>
              <a:rPr lang="en-US" smtClean="0"/>
              <a:t>ourself</a:t>
            </a:r>
          </a:p>
        </p:txBody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When crowded, which restaurant will be quieter?</a:t>
            </a:r>
          </a:p>
        </p:txBody>
      </p:sp>
      <p:pic>
        <p:nvPicPr>
          <p:cNvPr id="27654" name="Picture 4" descr="restaurant_south_s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7950" y="2297113"/>
            <a:ext cx="3200400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5" descr="Windstar%20Restaurant%20in%20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563" y="2314575"/>
            <a:ext cx="2936875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922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CDFB0B6-CC87-459A-8083-81C1ADC214BA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Singing in the Shower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7625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Multiple reflections from the hard walls create reverberation.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Hear your voice from several sources, slightly shifted in time.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Reverberation extends each note and smears (smoothens) the pitch.</a:t>
            </a:r>
          </a:p>
        </p:txBody>
      </p:sp>
      <p:pic>
        <p:nvPicPr>
          <p:cNvPr id="28678" name="Picture 5" descr="bigShowe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1450" y="1831975"/>
            <a:ext cx="3097213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Text Box 6"/>
          <p:cNvSpPr txBox="1">
            <a:spLocks noChangeArrowheads="1"/>
          </p:cNvSpPr>
          <p:nvPr/>
        </p:nvSpPr>
        <p:spPr bwMode="auto">
          <a:xfrm>
            <a:off x="5318125" y="5192713"/>
            <a:ext cx="3130550" cy="641350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006600"/>
                </a:solidFill>
              </a:rPr>
              <a:t>Your voice sounds better when singing in the shower</a:t>
            </a:r>
          </a:p>
        </p:txBody>
      </p:sp>
    </p:spTree>
    <p:extLst>
      <p:ext uri="{BB962C8B-B14F-4D97-AF65-F5344CB8AC3E}">
        <p14:creationId xmlns:p14="http://schemas.microsoft.com/office/powerpoint/2010/main" val="192085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Objectives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en-US" smtClean="0">
                <a:solidFill>
                  <a:srgbClr val="FF0000"/>
                </a:solidFill>
              </a:rPr>
              <a:t>Factors that affect the speed of sound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mtClean="0">
                <a:solidFill>
                  <a:srgbClr val="FF0000"/>
                </a:solidFill>
              </a:rPr>
              <a:t>Loudness vs. sound intensity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mtClean="0">
                <a:solidFill>
                  <a:srgbClr val="FF0000"/>
                </a:solidFill>
              </a:rPr>
              <a:t>Examples of forced vibration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mtClean="0">
                <a:solidFill>
                  <a:srgbClr val="FF0000"/>
                </a:solidFill>
              </a:rPr>
              <a:t>How a sounding board works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en-US" smtClean="0">
                <a:solidFill>
                  <a:srgbClr val="FF0000"/>
                </a:solidFill>
              </a:rPr>
              <a:t>Describe natural frequency</a:t>
            </a:r>
          </a:p>
        </p:txBody>
      </p:sp>
    </p:spTree>
    <p:extLst>
      <p:ext uri="{BB962C8B-B14F-4D97-AF65-F5344CB8AC3E}">
        <p14:creationId xmlns:p14="http://schemas.microsoft.com/office/powerpoint/2010/main" val="134571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38800" cy="1143000"/>
          </a:xfrm>
        </p:spPr>
        <p:txBody>
          <a:bodyPr/>
          <a:lstStyle/>
          <a:p>
            <a:r>
              <a:rPr lang="en-US" dirty="0" smtClean="0"/>
              <a:t>Diffraction &amp; Refraction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06530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Diffraction – bending of waves as they pass through narrow openings or </a:t>
            </a:r>
            <a:r>
              <a:rPr lang="en-US" b="1" dirty="0" smtClean="0"/>
              <a:t>around sharp </a:t>
            </a:r>
            <a:r>
              <a:rPr lang="en-US" b="1" dirty="0" smtClean="0"/>
              <a:t>corners</a:t>
            </a:r>
          </a:p>
          <a:p>
            <a:pPr>
              <a:lnSpc>
                <a:spcPct val="150000"/>
              </a:lnSpc>
            </a:pPr>
            <a:r>
              <a:rPr lang="en-US" b="1" dirty="0"/>
              <a:t>Refraction – the change of speed and direction that occurs when a wave goes </a:t>
            </a:r>
            <a:r>
              <a:rPr lang="en-US" b="1" dirty="0" smtClean="0"/>
              <a:t>from one </a:t>
            </a:r>
            <a:r>
              <a:rPr lang="en-US" b="1" dirty="0"/>
              <a:t>medium to another.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730" y="533400"/>
            <a:ext cx="27432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514600"/>
            <a:ext cx="2387475" cy="43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877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838200"/>
            <a:ext cx="4648200" cy="237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352800"/>
            <a:ext cx="3352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8" r="18241" b="10958"/>
          <a:stretch/>
        </p:blipFill>
        <p:spPr bwMode="auto">
          <a:xfrm rot="16200000">
            <a:off x="5653274" y="181685"/>
            <a:ext cx="2356992" cy="371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57800" y="5334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Water wave superposition</a:t>
            </a:r>
            <a:endParaRPr lang="en-US" b="1" dirty="0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219762"/>
            <a:ext cx="2349547" cy="362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503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F6A503A-FF0C-4B69-9F93-0D00B735AF5A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Refraction of Sound</a:t>
            </a:r>
          </a:p>
        </p:txBody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Sound speed can vary by material or conditions.</a:t>
            </a:r>
          </a:p>
          <a:p>
            <a:pPr eaLnBrk="1" hangingPunct="1">
              <a:buFontTx/>
              <a:buNone/>
            </a:pPr>
            <a:r>
              <a:rPr lang="en-US" sz="2800" smtClean="0"/>
              <a:t>This causes the sound to bend in direction, in the same way that light bends when it passes through a glass lens.</a:t>
            </a:r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3489325" y="4799013"/>
            <a:ext cx="1073150" cy="366712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/>
              <a:t>Fig. 20.8</a:t>
            </a:r>
          </a:p>
        </p:txBody>
      </p:sp>
      <p:pic>
        <p:nvPicPr>
          <p:cNvPr id="29703" name="Picture 9" descr="20-08Figure_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2700" y="3482975"/>
            <a:ext cx="66929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54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smtClean="0"/>
              <a:t>Reflection of Sound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e.g. an </a:t>
            </a:r>
            <a:r>
              <a:rPr lang="en-US" u="sng" smtClean="0"/>
              <a:t>echo</a:t>
            </a:r>
            <a:r>
              <a:rPr lang="en-US" smtClean="0"/>
              <a:t> </a:t>
            </a:r>
          </a:p>
          <a:p>
            <a:endParaRPr lang="en-US" smtClean="0"/>
          </a:p>
          <a:p>
            <a:r>
              <a:rPr lang="en-US" u="sng" smtClean="0"/>
              <a:t>Reverberation</a:t>
            </a:r>
            <a:r>
              <a:rPr lang="en-US" smtClean="0"/>
              <a:t> - re-echoed sound, multiple reflections of sound waves from walls</a:t>
            </a:r>
          </a:p>
          <a:p>
            <a:endParaRPr lang="en-US" smtClean="0"/>
          </a:p>
          <a:p>
            <a:r>
              <a:rPr lang="en-US" i="1" smtClean="0"/>
              <a:t>Compare reflections from a hard wall with that from a carpet wall.</a:t>
            </a:r>
            <a:endParaRPr lang="en-US" smtClean="0"/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7797800" y="6491288"/>
            <a:ext cx="1346200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latin typeface="Times New Roman" pitchFamily="18" charset="0"/>
              </a:rPr>
              <a:t>Demo: Whip</a:t>
            </a:r>
          </a:p>
        </p:txBody>
      </p:sp>
    </p:spTree>
    <p:extLst>
      <p:ext uri="{BB962C8B-B14F-4D97-AF65-F5344CB8AC3E}">
        <p14:creationId xmlns:p14="http://schemas.microsoft.com/office/powerpoint/2010/main" val="276804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bldLvl="2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D8F49D0-2EE1-4E84-84C0-91A01CF2C6B1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pic>
        <p:nvPicPr>
          <p:cNvPr id="30724" name="Picture 5" descr="ultrasound_si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0950" y="3500438"/>
            <a:ext cx="3987800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Ultrasound</a:t>
            </a:r>
          </a:p>
        </p:txBody>
      </p:sp>
      <p:sp>
        <p:nvSpPr>
          <p:cNvPr id="307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300" y="1600200"/>
            <a:ext cx="5168900" cy="4525963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Ultrasound is high frequency (Megahertz), short wavelength </a:t>
            </a:r>
          </a:p>
          <a:p>
            <a:pPr eaLnBrk="1" hangingPunct="1">
              <a:buFontTx/>
              <a:buNone/>
            </a:pPr>
            <a:r>
              <a:rPr lang="en-US" dirty="0" smtClean="0"/>
              <a:t>	(0.1 mm) sound.</a:t>
            </a:r>
          </a:p>
          <a:p>
            <a:pPr eaLnBrk="1" hangingPunct="1">
              <a:buFontTx/>
              <a:buNone/>
            </a:pPr>
            <a:r>
              <a:rPr lang="en-US" dirty="0" smtClean="0"/>
              <a:t>Reflections and refractions of ultrasound by flesh and bone allow “seeing” inside the human body.</a:t>
            </a:r>
          </a:p>
        </p:txBody>
      </p:sp>
      <p:pic>
        <p:nvPicPr>
          <p:cNvPr id="30727" name="Picture 4" descr="ultras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8050" y="1430338"/>
            <a:ext cx="28575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607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EB509D8-0F8A-47C2-9F0F-95E98AEA5E3D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Forced Vibrations</a:t>
            </a:r>
          </a:p>
        </p:txBody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1676401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sz="2800" b="1" dirty="0" smtClean="0"/>
              <a:t>Vibrating guitar strings force the vibration of the guitar’s body, producing most of the sound</a:t>
            </a:r>
            <a:r>
              <a:rPr lang="en-US" sz="2800" b="1" dirty="0" smtClean="0"/>
              <a:t>.</a:t>
            </a:r>
          </a:p>
          <a:p>
            <a:pPr>
              <a:buNone/>
            </a:pPr>
            <a:r>
              <a:rPr lang="en-US" sz="2800" b="1" i="1" dirty="0"/>
              <a:t>During forced vibration sound is intensified because a larger surface area is available to vibrate air molecules.</a:t>
            </a:r>
            <a:r>
              <a:rPr lang="en-US" sz="2800" b="1" dirty="0"/>
              <a:t> </a:t>
            </a:r>
          </a:p>
          <a:p>
            <a:pPr eaLnBrk="1" hangingPunct="1">
              <a:buFontTx/>
              <a:buNone/>
            </a:pPr>
            <a:endParaRPr lang="en-US" sz="2800" b="1" dirty="0" smtClean="0"/>
          </a:p>
        </p:txBody>
      </p:sp>
      <p:pic>
        <p:nvPicPr>
          <p:cNvPr id="31750" name="Picture 5" descr="interferen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0800" y="2847975"/>
            <a:ext cx="4589463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Text Box 6"/>
          <p:cNvSpPr txBox="1">
            <a:spLocks noChangeArrowheads="1"/>
          </p:cNvSpPr>
          <p:nvPr/>
        </p:nvSpPr>
        <p:spPr bwMode="auto">
          <a:xfrm>
            <a:off x="5165725" y="2957513"/>
            <a:ext cx="908050" cy="366712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1"/>
                </a:solidFill>
              </a:rPr>
              <a:t>553 Hz</a:t>
            </a:r>
          </a:p>
        </p:txBody>
      </p:sp>
      <p:pic>
        <p:nvPicPr>
          <p:cNvPr id="31752" name="Picture 8" descr="6t%20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300" y="2827338"/>
            <a:ext cx="2809875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7469188" y="2911475"/>
            <a:ext cx="908050" cy="366713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1"/>
                </a:solidFill>
              </a:rPr>
              <a:t>731 Hz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4327525" y="5878513"/>
            <a:ext cx="3867150" cy="67945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FF"/>
            </a:solidFill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r>
              <a:rPr lang="en-US"/>
              <a:t>Circular rings indicate where the surface is vibrating up and down</a:t>
            </a:r>
          </a:p>
        </p:txBody>
      </p:sp>
    </p:spTree>
    <p:extLst>
      <p:ext uri="{BB962C8B-B14F-4D97-AF65-F5344CB8AC3E}">
        <p14:creationId xmlns:p14="http://schemas.microsoft.com/office/powerpoint/2010/main" val="24551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871215C-4C2C-4755-AAD2-CA69B000E896}" type="datetime5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4-Feb-15</a:t>
            </a:fld>
            <a:endParaRPr lang="en-US" altLang="en-US" sz="1400" smtClean="0"/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smtClean="0">
                <a:solidFill>
                  <a:srgbClr val="00FFCC"/>
                </a:solidFill>
              </a:rPr>
              <a:t>Physics 1 (Garcia) SJSU</a:t>
            </a: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i="1" smtClean="0"/>
              <a:t>Demo</a:t>
            </a:r>
            <a:r>
              <a:rPr lang="en-US" altLang="en-US" sz="4000" smtClean="0"/>
              <a:t>: Tuning Fork &amp; Sound Box</a:t>
            </a:r>
          </a:p>
        </p:txBody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343400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altLang="en-US" sz="2800" smtClean="0"/>
              <a:t>Tuning fork by itself is not very loud.</a:t>
            </a:r>
          </a:p>
          <a:p>
            <a:pPr eaLnBrk="1" hangingPunct="1">
              <a:buFontTx/>
              <a:buNone/>
            </a:pPr>
            <a:r>
              <a:rPr lang="en-US" altLang="en-US" sz="2800" smtClean="0"/>
              <a:t>Sound is much louder if it is held against a sound box, such as the body of a guitar or any similar rigid surface.</a:t>
            </a:r>
          </a:p>
          <a:p>
            <a:pPr eaLnBrk="1" hangingPunct="1">
              <a:buFontTx/>
              <a:buNone/>
            </a:pPr>
            <a:r>
              <a:rPr lang="en-US" altLang="en-US" sz="2800" smtClean="0"/>
              <a:t>The tuning fork forces the surface into oscillation at the same frequency.</a:t>
            </a:r>
          </a:p>
        </p:txBody>
      </p:sp>
      <p:pic>
        <p:nvPicPr>
          <p:cNvPr id="32774" name="Picture 6" descr="6t%2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8" y="3841750"/>
            <a:ext cx="37465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10" descr="h4-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45"/>
          <a:stretch>
            <a:fillRect/>
          </a:stretch>
        </p:blipFill>
        <p:spPr bwMode="auto">
          <a:xfrm>
            <a:off x="5803900" y="1866900"/>
            <a:ext cx="30480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40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/>
              <a:t>Objectives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en-US" smtClean="0">
                <a:solidFill>
                  <a:srgbClr val="FF0000"/>
                </a:solidFill>
              </a:rPr>
              <a:t>Describe resonance </a:t>
            </a:r>
          </a:p>
          <a:p>
            <a:pPr marL="609600" indent="-609600">
              <a:buFontTx/>
              <a:buAutoNum type="arabicPeriod"/>
            </a:pPr>
            <a:r>
              <a:rPr lang="en-US" altLang="en-US" smtClean="0">
                <a:solidFill>
                  <a:srgbClr val="FF0000"/>
                </a:solidFill>
              </a:rPr>
              <a:t>Interference of sound waves</a:t>
            </a:r>
          </a:p>
          <a:p>
            <a:pPr marL="609600" indent="-609600">
              <a:buFontTx/>
              <a:buAutoNum type="arabicPeriod"/>
            </a:pPr>
            <a:r>
              <a:rPr lang="en-US" altLang="en-US" smtClean="0">
                <a:solidFill>
                  <a:srgbClr val="FF0000"/>
                </a:solidFill>
              </a:rPr>
              <a:t>Describe beats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7481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sz="6600" b="1" dirty="0" smtClean="0"/>
              <a:t>Natural Frequency...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371600"/>
            <a:ext cx="7772400" cy="51054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60000"/>
              </a:lnSpc>
            </a:pPr>
            <a:r>
              <a:rPr lang="en-US" dirty="0" smtClean="0"/>
              <a:t>…</a:t>
            </a:r>
            <a:r>
              <a:rPr lang="en-US" b="1" dirty="0" smtClean="0"/>
              <a:t>the frequency at which an elastic object naturally tends to vibrate.  </a:t>
            </a:r>
          </a:p>
          <a:p>
            <a:pPr>
              <a:lnSpc>
                <a:spcPct val="160000"/>
              </a:lnSpc>
            </a:pPr>
            <a:r>
              <a:rPr lang="en-US" b="1" dirty="0" smtClean="0"/>
              <a:t>At this frequency, a </a:t>
            </a:r>
            <a:r>
              <a:rPr lang="en-US" b="1" u="sng" dirty="0" smtClean="0"/>
              <a:t>minimum energy</a:t>
            </a:r>
            <a:r>
              <a:rPr lang="en-US" b="1" dirty="0" smtClean="0"/>
              <a:t> is required to produce a forced vibration.</a:t>
            </a:r>
          </a:p>
          <a:p>
            <a:pPr>
              <a:lnSpc>
                <a:spcPct val="160000"/>
              </a:lnSpc>
            </a:pPr>
            <a:r>
              <a:rPr lang="en-US" b="1" dirty="0"/>
              <a:t>The natural frequency of a body depends on its ...</a:t>
            </a:r>
          </a:p>
          <a:p>
            <a:pPr lvl="1" algn="ctr">
              <a:lnSpc>
                <a:spcPct val="160000"/>
              </a:lnSpc>
            </a:pPr>
            <a:r>
              <a:rPr lang="en-US" sz="3100" b="1" dirty="0"/>
              <a:t>elasticity</a:t>
            </a:r>
          </a:p>
          <a:p>
            <a:pPr lvl="1" algn="ctr">
              <a:lnSpc>
                <a:spcPct val="160000"/>
              </a:lnSpc>
            </a:pPr>
            <a:r>
              <a:rPr lang="en-US" sz="3100" b="1" dirty="0"/>
              <a:t>size</a:t>
            </a:r>
          </a:p>
          <a:p>
            <a:pPr lvl="1" algn="ctr">
              <a:lnSpc>
                <a:spcPct val="160000"/>
              </a:lnSpc>
            </a:pPr>
            <a:r>
              <a:rPr lang="en-US" sz="3100" b="1" dirty="0" smtClean="0"/>
              <a:t>shape</a:t>
            </a:r>
            <a:endParaRPr lang="en-US" sz="3100" b="1" dirty="0"/>
          </a:p>
        </p:txBody>
      </p:sp>
    </p:spTree>
    <p:extLst>
      <p:ext uri="{BB962C8B-B14F-4D97-AF65-F5344CB8AC3E}">
        <p14:creationId xmlns:p14="http://schemas.microsoft.com/office/powerpoint/2010/main" val="1571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 bldLvl="2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FE36C75-EC80-4BB4-A743-A02CAAAC370D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pic>
        <p:nvPicPr>
          <p:cNvPr id="33796" name="Picture 7" descr="pipewrench_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26128">
            <a:off x="5670550" y="3479800"/>
            <a:ext cx="28384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Natural Frequency</a:t>
            </a:r>
          </a:p>
        </p:txBody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259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Metal wrench and wooden bat sound very different when dropped to the floor.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Different materials and shapes vibrate at their own natural frequencies.</a:t>
            </a:r>
          </a:p>
        </p:txBody>
      </p:sp>
      <p:pic>
        <p:nvPicPr>
          <p:cNvPr id="33799" name="Picture 5" descr="pr-Baseball-Akadema_Precision_Series_AKA_Wood_Bat_A881-resized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9300" y="1638300"/>
            <a:ext cx="26924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099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E8A78E8-F51F-4ED7-800A-689F87210E77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0" name="Picture 4" descr="tuningforktube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752600" y="4803869"/>
            <a:ext cx="54292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Origin of Sound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All sound waves are produced by the vibration of a material object. E.g., the reed of a saxophone, the string of a guitar or the tines of a tuning fork.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frequency of the sound wave produced is equal to the frequency of the vibrating source.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u="sng" dirty="0" smtClean="0"/>
              <a:t>Sound </a:t>
            </a:r>
            <a:r>
              <a:rPr lang="en-US" sz="2400" b="1" u="sng" dirty="0" smtClean="0"/>
              <a:t>waves are </a:t>
            </a:r>
            <a:r>
              <a:rPr lang="en-US" sz="2400" b="1" i="1" u="sng" dirty="0" smtClean="0"/>
              <a:t>longitudinal</a:t>
            </a:r>
            <a:r>
              <a:rPr lang="en-US" sz="2400" b="1" u="sng" dirty="0" smtClean="0"/>
              <a:t> waves 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sz="2400" b="1" u="sng" dirty="0" smtClean="0">
                <a:solidFill>
                  <a:srgbClr val="FF0000"/>
                </a:solidFill>
              </a:rPr>
              <a:t>(EM waves are transverse)</a:t>
            </a:r>
          </a:p>
        </p:txBody>
      </p:sp>
    </p:spTree>
    <p:extLst>
      <p:ext uri="{BB962C8B-B14F-4D97-AF65-F5344CB8AC3E}">
        <p14:creationId xmlns:p14="http://schemas.microsoft.com/office/powerpoint/2010/main" val="2785821736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/>
              <a:t>Natural Frequency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5029200" cy="51816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en-US" sz="2400" dirty="0" smtClean="0"/>
              <a:t>Drop a penny and a metal rod on the floor. What do you notice?</a:t>
            </a:r>
          </a:p>
          <a:p>
            <a:pPr>
              <a:lnSpc>
                <a:spcPct val="160000"/>
              </a:lnSpc>
            </a:pPr>
            <a:r>
              <a:rPr lang="en-US" altLang="en-US" sz="2400" dirty="0" smtClean="0"/>
              <a:t>Different </a:t>
            </a:r>
            <a:r>
              <a:rPr lang="en-US" altLang="en-US" sz="2400" dirty="0" smtClean="0">
                <a:solidFill>
                  <a:srgbClr val="FF0000"/>
                </a:solidFill>
              </a:rPr>
              <a:t>natural frequencies:</a:t>
            </a:r>
            <a:endParaRPr lang="en-US" altLang="en-US" sz="2400" dirty="0" smtClean="0"/>
          </a:p>
          <a:p>
            <a:pPr lvl="1">
              <a:lnSpc>
                <a:spcPct val="160000"/>
              </a:lnSpc>
            </a:pPr>
            <a:r>
              <a:rPr lang="en-US" altLang="en-US" dirty="0" smtClean="0">
                <a:solidFill>
                  <a:srgbClr val="FF0000"/>
                </a:solidFill>
              </a:rPr>
              <a:t>Vibrating of an object at it’s unique set of frequencies</a:t>
            </a:r>
          </a:p>
          <a:p>
            <a:pPr lvl="1">
              <a:lnSpc>
                <a:spcPct val="160000"/>
              </a:lnSpc>
            </a:pPr>
            <a:r>
              <a:rPr lang="en-US" altLang="en-US" dirty="0" smtClean="0">
                <a:solidFill>
                  <a:srgbClr val="FF0000"/>
                </a:solidFill>
              </a:rPr>
              <a:t>this forms its special sound</a:t>
            </a:r>
          </a:p>
          <a:p>
            <a:pPr>
              <a:lnSpc>
                <a:spcPct val="160000"/>
              </a:lnSpc>
            </a:pPr>
            <a:r>
              <a:rPr lang="en-US" altLang="en-US" sz="2400" dirty="0" smtClean="0"/>
              <a:t>The natural frequency of the smaller bell is higher than that of the big bell and rings at a higher pitch.</a:t>
            </a:r>
          </a:p>
          <a:p>
            <a:pPr>
              <a:lnSpc>
                <a:spcPct val="160000"/>
              </a:lnSpc>
              <a:buFontTx/>
              <a:buNone/>
            </a:pPr>
            <a:endParaRPr lang="en-US" altLang="en-US" sz="2400" dirty="0" smtClean="0"/>
          </a:p>
        </p:txBody>
      </p:sp>
      <p:pic>
        <p:nvPicPr>
          <p:cNvPr id="922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057400"/>
            <a:ext cx="3101975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24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bldLvl="3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6672F62-8D74-4577-9091-81D7C10D3354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/>
              <a:t>Demo</a:t>
            </a:r>
            <a:r>
              <a:rPr lang="en-US" smtClean="0"/>
              <a:t>: Singing Rod</a:t>
            </a:r>
          </a:p>
        </p:txBody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546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Stoking an aluminum rod with rosin-covered fingers induces loud vibrations at the rod’s natural frequency.</a:t>
            </a:r>
          </a:p>
          <a:p>
            <a:pPr eaLnBrk="1" hangingPunct="1">
              <a:buFontTx/>
              <a:buNone/>
            </a:pPr>
            <a:endParaRPr lang="en-US" smtClean="0"/>
          </a:p>
        </p:txBody>
      </p:sp>
      <p:pic>
        <p:nvPicPr>
          <p:cNvPr id="34822" name="Picture 5" descr="3D4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4900" y="2647950"/>
            <a:ext cx="40259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3d40-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5525" y="4229100"/>
            <a:ext cx="335915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19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200" b="1" smtClean="0"/>
              <a:t>Resonance...</a:t>
            </a:r>
            <a:endParaRPr lang="en-US" smtClean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8153400" cy="4114800"/>
          </a:xfrm>
        </p:spPr>
        <p:txBody>
          <a:bodyPr/>
          <a:lstStyle/>
          <a:p>
            <a:r>
              <a:rPr lang="en-US" smtClean="0"/>
              <a:t>…is the result of </a:t>
            </a:r>
            <a:r>
              <a:rPr lang="en-US" u="sng" smtClean="0"/>
              <a:t>forced vibrations</a:t>
            </a:r>
            <a:r>
              <a:rPr lang="en-US" smtClean="0"/>
              <a:t> in a body when the applied frequency…</a:t>
            </a:r>
          </a:p>
          <a:p>
            <a:r>
              <a:rPr lang="en-US" smtClean="0"/>
              <a:t>...matches the </a:t>
            </a:r>
            <a:r>
              <a:rPr lang="en-US" u="sng" smtClean="0"/>
              <a:t>natural frequency</a:t>
            </a:r>
            <a:r>
              <a:rPr lang="en-US" smtClean="0"/>
              <a:t> of the body.</a:t>
            </a:r>
          </a:p>
          <a:p>
            <a:endParaRPr lang="en-US" smtClean="0"/>
          </a:p>
          <a:p>
            <a:r>
              <a:rPr lang="en-US" smtClean="0"/>
              <a:t>The resulting vibration has a </a:t>
            </a:r>
            <a:r>
              <a:rPr lang="en-US" u="sng" smtClean="0"/>
              <a:t>high amplitude</a:t>
            </a:r>
            <a:r>
              <a:rPr lang="en-US" smtClean="0"/>
              <a:t> and can destroy the body that is vibrating.</a:t>
            </a:r>
          </a:p>
          <a:p>
            <a:endParaRPr lang="en-US" smtClean="0"/>
          </a:p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3716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/>
              <a:t>Resonance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810000" cy="5181600"/>
          </a:xfrm>
        </p:spPr>
        <p:txBody>
          <a:bodyPr/>
          <a:lstStyle/>
          <a:p>
            <a:r>
              <a:rPr lang="en-US" altLang="en-US" sz="2800" smtClean="0">
                <a:solidFill>
                  <a:srgbClr val="FF0000"/>
                </a:solidFill>
              </a:rPr>
              <a:t>Resonance: </a:t>
            </a:r>
          </a:p>
          <a:p>
            <a:pPr lvl="1"/>
            <a:r>
              <a:rPr lang="en-US" altLang="en-US" sz="2400" smtClean="0">
                <a:solidFill>
                  <a:srgbClr val="FF0000"/>
                </a:solidFill>
              </a:rPr>
              <a:t>Frequency of a forced vibration of an object matches the the object’s natural frequency --&gt; increase in amplitude</a:t>
            </a:r>
          </a:p>
          <a:p>
            <a:r>
              <a:rPr lang="en-US" altLang="en-US" sz="2800" smtClean="0"/>
              <a:t>Examples:</a:t>
            </a:r>
          </a:p>
          <a:p>
            <a:pPr lvl="1"/>
            <a:r>
              <a:rPr lang="en-US" altLang="en-US" sz="2400" smtClean="0"/>
              <a:t>Swing/pendulum</a:t>
            </a:r>
          </a:p>
          <a:p>
            <a:pPr lvl="1"/>
            <a:r>
              <a:rPr lang="en-US" altLang="en-US" sz="2400" smtClean="0"/>
              <a:t>Loose end of a car</a:t>
            </a:r>
          </a:p>
          <a:p>
            <a:pPr lvl="1"/>
            <a:r>
              <a:rPr lang="en-US" altLang="en-US" sz="2400" smtClean="0"/>
              <a:t>Tuning forks</a:t>
            </a:r>
          </a:p>
          <a:p>
            <a:pPr lvl="1"/>
            <a:r>
              <a:rPr lang="en-US" altLang="en-US" sz="2400" smtClean="0"/>
              <a:t>Pipe and heat (demo)</a:t>
            </a:r>
          </a:p>
        </p:txBody>
      </p:sp>
      <p:pic>
        <p:nvPicPr>
          <p:cNvPr id="10244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371600"/>
            <a:ext cx="2046288" cy="2438400"/>
          </a:xfrm>
        </p:spPr>
      </p:pic>
      <p:pic>
        <p:nvPicPr>
          <p:cNvPr id="10245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4191000"/>
            <a:ext cx="3200400" cy="2400300"/>
          </a:xfrm>
        </p:spPr>
      </p:pic>
    </p:spTree>
    <p:extLst>
      <p:ext uri="{BB962C8B-B14F-4D97-AF65-F5344CB8AC3E}">
        <p14:creationId xmlns:p14="http://schemas.microsoft.com/office/powerpoint/2010/main" val="422173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bldLvl="3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C489914-CC64-4BAB-99CE-D1588E67CD23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Resonance</a:t>
            </a:r>
          </a:p>
        </p:txBody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1397000"/>
            <a:ext cx="8394700" cy="1935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Resonance occurs when forced vibrations match an object’s natural frequency.</a:t>
            </a:r>
          </a:p>
          <a:p>
            <a:pPr eaLnBrk="1" hangingPunct="1">
              <a:buFontTx/>
              <a:buNone/>
            </a:pPr>
            <a:r>
              <a:rPr lang="en-US" sz="2800" smtClean="0"/>
              <a:t>Oscillations grow in amplitude due to synchronized transfer of energy into the vibrating object.</a:t>
            </a:r>
          </a:p>
        </p:txBody>
      </p:sp>
      <p:pic>
        <p:nvPicPr>
          <p:cNvPr id="35846" name="Picture 7" descr="A swing resonanc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2100" y="3468688"/>
            <a:ext cx="288290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9" descr="Pus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1750" y="3257550"/>
            <a:ext cx="209550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095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Tacoma Narrows Bridge</a:t>
            </a:r>
          </a:p>
        </p:txBody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In 1940, the first Tacoma Narrows bridge was destroyed by resonance.</a:t>
            </a:r>
          </a:p>
        </p:txBody>
      </p:sp>
      <p:pic>
        <p:nvPicPr>
          <p:cNvPr id="40966" name="Picture 5" descr="Tacoma-320x5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313" y="2933700"/>
            <a:ext cx="464343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9" descr="narrows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950" y="2946400"/>
            <a:ext cx="44005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Text Box 10"/>
          <p:cNvSpPr txBox="1">
            <a:spLocks noChangeArrowheads="1"/>
          </p:cNvSpPr>
          <p:nvPr/>
        </p:nvSpPr>
        <p:spPr bwMode="auto">
          <a:xfrm>
            <a:off x="2740025" y="5065713"/>
            <a:ext cx="1352550" cy="366712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First Bridge</a:t>
            </a:r>
          </a:p>
        </p:txBody>
      </p:sp>
      <p:sp>
        <p:nvSpPr>
          <p:cNvPr id="40969" name="Text Box 11"/>
          <p:cNvSpPr txBox="1">
            <a:spLocks noChangeArrowheads="1"/>
          </p:cNvSpPr>
          <p:nvPr/>
        </p:nvSpPr>
        <p:spPr bwMode="auto">
          <a:xfrm>
            <a:off x="6948488" y="5489575"/>
            <a:ext cx="1682750" cy="366713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Second Bridge</a:t>
            </a:r>
          </a:p>
        </p:txBody>
      </p:sp>
    </p:spTree>
    <p:extLst>
      <p:ext uri="{BB962C8B-B14F-4D97-AF65-F5344CB8AC3E}">
        <p14:creationId xmlns:p14="http://schemas.microsoft.com/office/powerpoint/2010/main" val="372658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441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 smtClean="0"/>
              <a:t>Resonance with Bridge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752600"/>
            <a:ext cx="3810000" cy="4114800"/>
          </a:xfrm>
        </p:spPr>
        <p:txBody>
          <a:bodyPr/>
          <a:lstStyle/>
          <a:p>
            <a:r>
              <a:rPr lang="en-US" altLang="en-US" sz="2800" dirty="0" smtClean="0"/>
              <a:t>Marching troops</a:t>
            </a:r>
          </a:p>
          <a:p>
            <a:r>
              <a:rPr lang="en-US" altLang="en-US" sz="2800" dirty="0" smtClean="0"/>
              <a:t>Let’s watch a </a:t>
            </a:r>
            <a:r>
              <a:rPr lang="en-US" altLang="en-US" sz="2800" dirty="0" err="1" smtClean="0"/>
              <a:t>dvd</a:t>
            </a:r>
            <a:r>
              <a:rPr lang="en-US" altLang="en-US" sz="2800" dirty="0" smtClean="0"/>
              <a:t> clip looking at resonance between a bridge and a cat??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4958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668890"/>
            <a:ext cx="4095750" cy="2836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98"/>
          <a:stretch/>
        </p:blipFill>
        <p:spPr bwMode="auto">
          <a:xfrm>
            <a:off x="5419344" y="304800"/>
            <a:ext cx="2705862" cy="318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2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Acoustic Resonance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53400" cy="1338263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smtClean="0"/>
              <a:t>Sound at an object’s natural frequency can produce resonant vibrations.</a:t>
            </a:r>
          </a:p>
        </p:txBody>
      </p:sp>
      <p:pic>
        <p:nvPicPr>
          <p:cNvPr id="36868" name="Picture 7" descr="x_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0438" y="3025775"/>
            <a:ext cx="3960812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9"/>
          <p:cNvSpPr txBox="1">
            <a:spLocks noChangeArrowheads="1"/>
          </p:cNvSpPr>
          <p:nvPr/>
        </p:nvSpPr>
        <p:spPr bwMode="auto">
          <a:xfrm>
            <a:off x="365125" y="3097213"/>
            <a:ext cx="422275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If the amplitude of the sound is sufficiently large, resonant vibrations can shatter a wine glass.</a:t>
            </a:r>
          </a:p>
          <a:p>
            <a:endParaRPr lang="en-US" sz="2000"/>
          </a:p>
          <a:p>
            <a:r>
              <a:rPr lang="en-US" sz="2000"/>
              <a:t>As shown by </a:t>
            </a:r>
            <a:r>
              <a:rPr lang="en-US" sz="2000" i="1"/>
              <a:t>Myth Busters</a:t>
            </a:r>
            <a:r>
              <a:rPr lang="en-US" sz="2000"/>
              <a:t>, this may even be achieved by exceptionally powerful singers (and by average singers using electronic amplifiers).</a:t>
            </a:r>
          </a:p>
        </p:txBody>
      </p:sp>
    </p:spTree>
    <p:extLst>
      <p:ext uri="{BB962C8B-B14F-4D97-AF65-F5344CB8AC3E}">
        <p14:creationId xmlns:p14="http://schemas.microsoft.com/office/powerpoint/2010/main" val="350046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Conceptual Physics  Chapter 26</a:t>
            </a:r>
          </a:p>
        </p:txBody>
      </p:sp>
      <p:sp>
        <p:nvSpPr>
          <p:cNvPr id="399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D61EF88-E6FD-4E4A-B95C-70F4E95860F3}" type="slidenum">
              <a:rPr lang="en-US" smtClean="0">
                <a:latin typeface="Arial" pitchFamily="34" charset="0"/>
                <a:cs typeface="Arial" pitchFamily="34" charset="0"/>
              </a:rPr>
              <a:pPr/>
              <a:t>38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Beats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2672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400" b="1" dirty="0" smtClean="0"/>
              <a:t>Beats can occur with any kind of wave and are a practical way to compare frequencies. 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 b="1" u="sng" dirty="0" smtClean="0"/>
              <a:t>To tune a piano</a:t>
            </a:r>
            <a:r>
              <a:rPr lang="en-US" sz="2400" b="1" dirty="0" smtClean="0"/>
              <a:t>, a piano tuner listens for beats produced between a standard tuning fork and a particular string on the piano. 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 b="1" dirty="0" smtClean="0"/>
              <a:t>When the frequencies are identical, the beats disappear. 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 b="1" dirty="0" smtClean="0"/>
              <a:t>The members of an orchestra tune up by listening for beats between their instruments and a standard tone.</a:t>
            </a:r>
          </a:p>
        </p:txBody>
      </p:sp>
    </p:spTree>
    <p:extLst>
      <p:ext uri="{BB962C8B-B14F-4D97-AF65-F5344CB8AC3E}">
        <p14:creationId xmlns:p14="http://schemas.microsoft.com/office/powerpoint/2010/main" val="23100573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/>
              <a:t>Beats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143000"/>
            <a:ext cx="3810000" cy="4114800"/>
          </a:xfrm>
        </p:spPr>
        <p:txBody>
          <a:bodyPr/>
          <a:lstStyle/>
          <a:p>
            <a:r>
              <a:rPr lang="en-US" altLang="en-US" sz="2800" smtClean="0">
                <a:solidFill>
                  <a:srgbClr val="FF0000"/>
                </a:solidFill>
              </a:rPr>
              <a:t>Beats: </a:t>
            </a:r>
          </a:p>
          <a:p>
            <a:pPr lvl="1"/>
            <a:r>
              <a:rPr lang="en-US" altLang="en-US" sz="2400" smtClean="0">
                <a:solidFill>
                  <a:srgbClr val="FF0000"/>
                </a:solidFill>
              </a:rPr>
              <a:t>periodic variation in the loudness of sound</a:t>
            </a:r>
            <a:endParaRPr lang="en-US" altLang="en-US" sz="2400" smtClean="0"/>
          </a:p>
          <a:p>
            <a:r>
              <a:rPr lang="en-US" altLang="en-US" sz="2800" smtClean="0"/>
              <a:t>Tuning forks</a:t>
            </a:r>
          </a:p>
          <a:p>
            <a:r>
              <a:rPr lang="en-US" altLang="en-US" sz="2800" smtClean="0"/>
              <a:t>Walking with friend</a:t>
            </a:r>
          </a:p>
          <a:p>
            <a:r>
              <a:rPr lang="en-US" altLang="en-US" sz="2800" smtClean="0"/>
              <a:t>Tuning a guitar</a:t>
            </a:r>
          </a:p>
          <a:p>
            <a:r>
              <a:rPr lang="en-US" altLang="en-US" sz="2800" smtClean="0"/>
              <a:t>Humming into a fan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4724400"/>
            <a:ext cx="6781800" cy="1820863"/>
          </a:xfrm>
        </p:spPr>
      </p:pic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09600"/>
            <a:ext cx="2805113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2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bldLvl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Waves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Transverse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3408218"/>
            <a:ext cx="4040188" cy="2109085"/>
          </a:xfrm>
        </p:spPr>
        <p:txBody>
          <a:bodyPr/>
          <a:lstStyle/>
          <a:p>
            <a:r>
              <a:rPr lang="en-US" dirty="0" smtClean="0"/>
              <a:t>Have crests and troughs</a:t>
            </a:r>
          </a:p>
          <a:p>
            <a:r>
              <a:rPr lang="en-US" dirty="0" smtClean="0"/>
              <a:t>Can travel through a vacuum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8200" y="838200"/>
            <a:ext cx="4041775" cy="639762"/>
          </a:xfrm>
        </p:spPr>
        <p:txBody>
          <a:bodyPr/>
          <a:lstStyle/>
          <a:p>
            <a:pPr algn="ctr"/>
            <a:r>
              <a:rPr lang="en-US" dirty="0" smtClean="0"/>
              <a:t>Longitudinal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3408218"/>
            <a:ext cx="4041775" cy="2717944"/>
          </a:xfrm>
        </p:spPr>
        <p:txBody>
          <a:bodyPr/>
          <a:lstStyle/>
          <a:p>
            <a:r>
              <a:rPr lang="en-US" dirty="0" smtClean="0"/>
              <a:t>Composed of compressions &amp; rarefactions</a:t>
            </a:r>
          </a:p>
          <a:p>
            <a:r>
              <a:rPr lang="en-US" dirty="0" smtClean="0"/>
              <a:t>Require a medium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31793"/>
            <a:ext cx="37719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517303"/>
            <a:ext cx="4191000" cy="1340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184545"/>
            <a:ext cx="373697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56638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447800"/>
            <a:ext cx="7772400" cy="4114800"/>
          </a:xfrm>
        </p:spPr>
        <p:txBody>
          <a:bodyPr>
            <a:normAutofit fontScale="92500"/>
          </a:bodyPr>
          <a:lstStyle/>
          <a:p>
            <a:r>
              <a:rPr lang="en-US" u="sng" dirty="0" smtClean="0"/>
              <a:t>Beats</a:t>
            </a:r>
            <a:r>
              <a:rPr lang="en-US" dirty="0" smtClean="0"/>
              <a:t> - the periodic variation in loudness of two sounds played together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u="sng" dirty="0" smtClean="0"/>
              <a:t>beat frequency</a:t>
            </a:r>
            <a:r>
              <a:rPr lang="en-US" dirty="0" smtClean="0"/>
              <a:t> is equal to the difference in the frequency of the two sounds.</a:t>
            </a:r>
          </a:p>
          <a:p>
            <a:endParaRPr lang="en-US" dirty="0" smtClean="0"/>
          </a:p>
          <a:p>
            <a:r>
              <a:rPr lang="en-US" dirty="0" smtClean="0"/>
              <a:t>What is the beat frequency when a 262 Hz and a 266 Hz tuning fork are sounded together?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506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Conceptual Physics  Chapter 26</a:t>
            </a:r>
          </a:p>
        </p:txBody>
      </p:sp>
      <p:sp>
        <p:nvSpPr>
          <p:cNvPr id="378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707E739-69B5-423D-B5C9-1A1497DB03D6}" type="slidenum">
              <a:rPr lang="en-US" smtClean="0">
                <a:latin typeface="Arial" pitchFamily="34" charset="0"/>
                <a:cs typeface="Arial" pitchFamily="34" charset="0"/>
              </a:rPr>
              <a:pPr/>
              <a:t>41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Beats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When two sound waves differing slightly in frequency are superimposed they will not maintain a constant phase relationship.</a:t>
            </a:r>
          </a:p>
          <a:p>
            <a:pPr eaLnBrk="1" hangingPunct="1"/>
            <a:r>
              <a:rPr lang="en-US" sz="2400" smtClean="0"/>
              <a:t>This leads to alternating reinforcement and cancellation of the sound energy.</a:t>
            </a:r>
          </a:p>
          <a:p>
            <a:pPr eaLnBrk="1" hangingPunct="1"/>
            <a:r>
              <a:rPr lang="en-US" sz="2400" smtClean="0">
                <a:solidFill>
                  <a:schemeClr val="hlink"/>
                </a:solidFill>
              </a:rPr>
              <a:t>The audible result is a series of pulsations called beats.</a:t>
            </a:r>
          </a:p>
        </p:txBody>
      </p:sp>
      <p:pic>
        <p:nvPicPr>
          <p:cNvPr id="41988" name="Picture 4" descr="beats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885950" y="4267200"/>
            <a:ext cx="54292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speaker">
            <a:hlinkClick r:id="" action="ppaction://noaction">
              <a:snd r:embed="rId3" name="400+401Hz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3675" y="4343400"/>
            <a:ext cx="836613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 descr="speaker">
            <a:hlinkClick r:id="" action="ppaction://noaction">
              <a:snd r:embed="rId5" name="400+403Hz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3675" y="4835525"/>
            <a:ext cx="836613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 descr="speaker">
            <a:hlinkClick r:id="" action="ppaction://noaction">
              <a:snd r:embed="rId6" name="400+410Hz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3675" y="5327650"/>
            <a:ext cx="8382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3581400" y="4419600"/>
            <a:ext cx="472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>
                <a:solidFill>
                  <a:schemeClr val="hlink"/>
                </a:solidFill>
                <a:latin typeface="Comic Sans MS" pitchFamily="66" charset="0"/>
              </a:rPr>
              <a:t>400 &amp; 401 Hz sounds – 1 beat per second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3581400" y="4914900"/>
            <a:ext cx="472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>
                <a:solidFill>
                  <a:schemeClr val="hlink"/>
                </a:solidFill>
                <a:latin typeface="Comic Sans MS" pitchFamily="66" charset="0"/>
              </a:rPr>
              <a:t>400 &amp; 403 Hz sounds – 3 beats per second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581400" y="5410200"/>
            <a:ext cx="480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>
                <a:solidFill>
                  <a:schemeClr val="hlink"/>
                </a:solidFill>
                <a:latin typeface="Comic Sans MS" pitchFamily="66" charset="0"/>
              </a:rPr>
              <a:t>400 &amp; 410 Hz sounds – 10 beats per second</a:t>
            </a:r>
          </a:p>
        </p:txBody>
      </p:sp>
    </p:spTree>
    <p:extLst>
      <p:ext uri="{BB962C8B-B14F-4D97-AF65-F5344CB8AC3E}">
        <p14:creationId xmlns:p14="http://schemas.microsoft.com/office/powerpoint/2010/main" val="119138546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41993" grpId="0"/>
      <p:bldP spid="4199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Conceptual Physics  Chapter 26</a:t>
            </a:r>
          </a:p>
        </p:txBody>
      </p:sp>
      <p:sp>
        <p:nvSpPr>
          <p:cNvPr id="389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352291-0ACB-4FC8-A02D-E4E829DA9DE9}" type="slidenum">
              <a:rPr lang="en-US" smtClean="0">
                <a:latin typeface="Arial" pitchFamily="34" charset="0"/>
                <a:cs typeface="Arial" pitchFamily="34" charset="0"/>
              </a:rPr>
              <a:pPr/>
              <a:t>42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6" name="Picture 5" descr="super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590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Beats</a:t>
            </a:r>
          </a:p>
        </p:txBody>
      </p:sp>
      <p:sp>
        <p:nvSpPr>
          <p:cNvPr id="389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The pattern of alternating constructive and destructive interference can be found from applying the law of superposition to the interfering waves.</a:t>
            </a:r>
          </a:p>
        </p:txBody>
      </p:sp>
    </p:spTree>
    <p:extLst>
      <p:ext uri="{BB962C8B-B14F-4D97-AF65-F5344CB8AC3E}">
        <p14:creationId xmlns:p14="http://schemas.microsoft.com/office/powerpoint/2010/main" val="38112440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609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>
                <a:solidFill>
                  <a:srgbClr val="FF0000"/>
                </a:solidFill>
              </a:rPr>
              <a:t>Interference</a:t>
            </a:r>
            <a:endParaRPr lang="en-US" altLang="en-US" smtClean="0"/>
          </a:p>
        </p:txBody>
      </p:sp>
      <p:pic>
        <p:nvPicPr>
          <p:cNvPr id="819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90800" y="762000"/>
            <a:ext cx="3962400" cy="2659063"/>
          </a:xfrm>
          <a:noFill/>
        </p:spPr>
      </p:pic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52400" y="3429000"/>
            <a:ext cx="8839200" cy="3276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smtClean="0"/>
              <a:t>Can sound cancel sound?</a:t>
            </a:r>
          </a:p>
          <a:p>
            <a:pPr>
              <a:lnSpc>
                <a:spcPct val="90000"/>
              </a:lnSpc>
            </a:pPr>
            <a:r>
              <a:rPr lang="en-US" altLang="en-US" sz="2400" smtClean="0"/>
              <a:t>Yes!</a:t>
            </a:r>
          </a:p>
          <a:p>
            <a:pPr>
              <a:lnSpc>
                <a:spcPct val="90000"/>
              </a:lnSpc>
            </a:pPr>
            <a:r>
              <a:rPr lang="en-US" altLang="en-US" sz="2400" smtClean="0"/>
              <a:t>Sound waves can be made to interfere (remember constructive and destructive?) Which are which in the above diagram?</a:t>
            </a:r>
          </a:p>
          <a:p>
            <a:pPr>
              <a:lnSpc>
                <a:spcPct val="90000"/>
              </a:lnSpc>
            </a:pPr>
            <a:r>
              <a:rPr lang="en-US" altLang="en-US" sz="2400" smtClean="0"/>
              <a:t>Constructive: crest overlaps crest</a:t>
            </a:r>
          </a:p>
          <a:p>
            <a:pPr>
              <a:lnSpc>
                <a:spcPct val="90000"/>
              </a:lnSpc>
            </a:pPr>
            <a:r>
              <a:rPr lang="en-US" altLang="en-US" sz="2400" smtClean="0"/>
              <a:t>Destructive: crest overlaps trough</a:t>
            </a:r>
          </a:p>
          <a:p>
            <a:pPr>
              <a:lnSpc>
                <a:spcPct val="90000"/>
              </a:lnSpc>
            </a:pPr>
            <a:r>
              <a:rPr lang="en-US" altLang="en-US" sz="2400" smtClean="0">
                <a:solidFill>
                  <a:srgbClr val="FF0000"/>
                </a:solidFill>
              </a:rPr>
              <a:t>Crest = compression</a:t>
            </a:r>
          </a:p>
          <a:p>
            <a:pPr>
              <a:lnSpc>
                <a:spcPct val="90000"/>
              </a:lnSpc>
            </a:pPr>
            <a:r>
              <a:rPr lang="en-US" altLang="en-US" sz="2400" smtClean="0">
                <a:solidFill>
                  <a:srgbClr val="FF0000"/>
                </a:solidFill>
              </a:rPr>
              <a:t>Trough = rarefaction</a:t>
            </a:r>
            <a:endParaRPr lang="en-US" altLang="en-US" sz="240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endParaRPr lang="en-US" altLang="en-US" sz="2400" smtClean="0"/>
          </a:p>
        </p:txBody>
      </p:sp>
    </p:spTree>
    <p:extLst>
      <p:ext uri="{BB962C8B-B14F-4D97-AF65-F5344CB8AC3E}">
        <p14:creationId xmlns:p14="http://schemas.microsoft.com/office/powerpoint/2010/main" val="277819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/>
              <a:t>Interference &amp; the Loudness of Sounds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4267200" cy="4876800"/>
          </a:xfrm>
        </p:spPr>
        <p:txBody>
          <a:bodyPr/>
          <a:lstStyle/>
          <a:p>
            <a:r>
              <a:rPr lang="en-US" altLang="en-US" sz="2800" smtClean="0"/>
              <a:t>Equally distant from 2 speakers (fig. a)</a:t>
            </a:r>
          </a:p>
          <a:p>
            <a:r>
              <a:rPr lang="en-US" altLang="en-US" sz="2800" smtClean="0"/>
              <a:t>compressions &amp; rarefactions in step</a:t>
            </a:r>
          </a:p>
          <a:p>
            <a:r>
              <a:rPr lang="en-US" altLang="en-US" sz="2800" smtClean="0"/>
              <a:t>sound is louder</a:t>
            </a:r>
          </a:p>
          <a:p>
            <a:r>
              <a:rPr lang="en-US" altLang="en-US" sz="2800" smtClean="0"/>
              <a:t>Move to side (fig. b)</a:t>
            </a:r>
          </a:p>
          <a:p>
            <a:r>
              <a:rPr lang="en-US" altLang="en-US" sz="2800" smtClean="0"/>
              <a:t>paths from speakers differ</a:t>
            </a:r>
          </a:p>
          <a:p>
            <a:r>
              <a:rPr lang="en-US" altLang="en-US" sz="2800" smtClean="0"/>
              <a:t>out of phase</a:t>
            </a:r>
          </a:p>
          <a:p>
            <a:r>
              <a:rPr lang="en-US" altLang="en-US" sz="2800" smtClean="0"/>
              <a:t>Not as loud</a:t>
            </a:r>
          </a:p>
        </p:txBody>
      </p:sp>
      <p:pic>
        <p:nvPicPr>
          <p:cNvPr id="15364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514600"/>
            <a:ext cx="4267200" cy="1808163"/>
          </a:xfrm>
        </p:spPr>
      </p:pic>
    </p:spTree>
    <p:extLst>
      <p:ext uri="{BB962C8B-B14F-4D97-AF65-F5344CB8AC3E}">
        <p14:creationId xmlns:p14="http://schemas.microsoft.com/office/powerpoint/2010/main" val="378067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Tx/>
              <a:buChar char="•"/>
              <a:defRPr/>
            </a:pPr>
            <a:r>
              <a:rPr lang="en-US" altLang="en-US" sz="2800" smtClean="0"/>
              <a:t>Destructive interference usually not a problem b/c reflection aids  in filling in cancelled spots</a:t>
            </a:r>
            <a:endParaRPr lang="en-US" altLang="en-US" smtClean="0"/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057400"/>
            <a:ext cx="3492500" cy="2368550"/>
          </a:xfrm>
        </p:spPr>
      </p:pic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3614738" cy="431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152400" y="4724400"/>
            <a:ext cx="419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mtClean="0">
              <a:solidFill>
                <a:srgbClr val="2F2B20"/>
              </a:solidFill>
            </a:endParaRP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304800" y="4724400"/>
            <a:ext cx="41148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96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en-US" sz="2800" smtClean="0">
                <a:solidFill>
                  <a:srgbClr val="2F2B20"/>
                </a:solidFill>
              </a:rPr>
              <a:t>Can be a problem in poorly designed theaters or gymnasiums.</a:t>
            </a:r>
          </a:p>
        </p:txBody>
      </p:sp>
    </p:spTree>
    <p:extLst>
      <p:ext uri="{BB962C8B-B14F-4D97-AF65-F5344CB8AC3E}">
        <p14:creationId xmlns:p14="http://schemas.microsoft.com/office/powerpoint/2010/main" val="249737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/>
              <a:t>Preventing Destructive Interference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962400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smtClean="0"/>
              <a:t>Speakers produce compressions in front and rarefactions in back.  Do we remember what this means?</a:t>
            </a:r>
          </a:p>
          <a:p>
            <a:pPr>
              <a:lnSpc>
                <a:spcPct val="90000"/>
              </a:lnSpc>
            </a:pPr>
            <a:r>
              <a:rPr lang="en-US" altLang="en-US" sz="2400" smtClean="0"/>
              <a:t>If sound reaches our ears from front + back --&gt; out of phase.  What happens?</a:t>
            </a:r>
          </a:p>
          <a:p>
            <a:pPr>
              <a:lnSpc>
                <a:spcPct val="90000"/>
              </a:lnSpc>
            </a:pPr>
            <a:r>
              <a:rPr lang="en-US" altLang="en-US" sz="2400" smtClean="0"/>
              <a:t>It will be canceled.</a:t>
            </a:r>
          </a:p>
          <a:p>
            <a:pPr>
              <a:lnSpc>
                <a:spcPct val="90000"/>
              </a:lnSpc>
            </a:pPr>
            <a:r>
              <a:rPr lang="en-US" altLang="en-US" sz="2400" smtClean="0"/>
              <a:t>Speakers have boxes</a:t>
            </a:r>
          </a:p>
          <a:p>
            <a:pPr>
              <a:lnSpc>
                <a:spcPct val="90000"/>
              </a:lnSpc>
            </a:pPr>
            <a:r>
              <a:rPr lang="en-US" altLang="en-US" sz="2400" smtClean="0"/>
              <a:t>Forward air travels out of box, backward air stays in</a:t>
            </a:r>
          </a:p>
          <a:p>
            <a:pPr>
              <a:lnSpc>
                <a:spcPct val="90000"/>
              </a:lnSpc>
            </a:pPr>
            <a:endParaRPr lang="en-US" altLang="en-US" sz="24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</p:txBody>
      </p:sp>
      <p:pic>
        <p:nvPicPr>
          <p:cNvPr id="1229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2133600"/>
            <a:ext cx="3810000" cy="3789363"/>
          </a:xfrm>
        </p:spPr>
      </p:pic>
    </p:spTree>
    <p:extLst>
      <p:ext uri="{BB962C8B-B14F-4D97-AF65-F5344CB8AC3E}">
        <p14:creationId xmlns:p14="http://schemas.microsoft.com/office/powerpoint/2010/main" val="200268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smtClean="0"/>
              <a:t>Radio Broadcasts</a:t>
            </a:r>
            <a:endParaRPr lang="en-US" smtClean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4008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u="sng" dirty="0" smtClean="0"/>
              <a:t>Modulation</a:t>
            </a:r>
            <a:r>
              <a:rPr lang="en-US" sz="2800" dirty="0" smtClean="0"/>
              <a:t> - an impression of the sound wave on a higher frequency radio wave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AM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Amplitude Modulation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535 kHz to 1605 kHz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FM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Frequency Modulation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88 MHz to 108 MHz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443162"/>
            <a:ext cx="34861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467225"/>
            <a:ext cx="424815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60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706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 bldLvl="5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ea typeface="Times New Roman"/>
                <a:cs typeface="Times New Roman"/>
              </a:rPr>
              <a:t>Reflection of waves;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Font typeface="Symbol"/>
              <a:buChar char=""/>
            </a:pPr>
            <a:r>
              <a:rPr lang="en-US" sz="5100" b="1" u="sng" dirty="0" smtClean="0">
                <a:ea typeface="Times New Roman"/>
                <a:cs typeface="Times New Roman"/>
              </a:rPr>
              <a:t>An echo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Symbol"/>
              <a:buChar char=""/>
            </a:pPr>
            <a:r>
              <a:rPr lang="en-US" sz="3600" b="1" u="sng" dirty="0" smtClean="0">
                <a:ea typeface="Times New Roman"/>
                <a:cs typeface="Times New Roman"/>
              </a:rPr>
              <a:t>Reverberation-</a:t>
            </a:r>
            <a:r>
              <a:rPr lang="en-US" b="1" dirty="0" smtClean="0">
                <a:ea typeface="Times New Roman"/>
                <a:cs typeface="Times New Roman"/>
              </a:rPr>
              <a:t> </a:t>
            </a:r>
            <a:r>
              <a:rPr lang="en-US" b="1" dirty="0" smtClean="0">
                <a:ea typeface="Times New Roman"/>
                <a:cs typeface="Times New Roman"/>
              </a:rPr>
              <a:t>multiple reflections occur &amp; persist after the source has ceased emitting.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Symbol"/>
              <a:buChar char=""/>
            </a:pPr>
            <a:endParaRPr lang="en-US" b="1" dirty="0"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</a:pP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Font typeface="Symbol"/>
              <a:buChar char=""/>
            </a:pPr>
            <a:r>
              <a:rPr lang="en-US" sz="4100" b="1" u="sng" dirty="0">
                <a:ea typeface="Times New Roman"/>
                <a:cs typeface="Times New Roman"/>
              </a:rPr>
              <a:t>Acoustics- </a:t>
            </a:r>
            <a:r>
              <a:rPr lang="en-US" b="1" dirty="0">
                <a:ea typeface="Times New Roman"/>
                <a:cs typeface="Times New Roman"/>
              </a:rPr>
              <a:t>the study of sound properties.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Hard substances reflect; soft surfaces absorb. 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Both sound and light can be reflected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ea typeface="Times New Roman"/>
                <a:cs typeface="Times New Roman"/>
              </a:rPr>
              <a:t>The </a:t>
            </a:r>
            <a:r>
              <a:rPr lang="en-US" b="1" dirty="0">
                <a:ea typeface="Times New Roman"/>
                <a:cs typeface="Times New Roman"/>
              </a:rPr>
              <a:t>angle at which a wave approaches a barrier is equal to the angle at which it is reflected</a:t>
            </a:r>
            <a:endParaRPr lang="en-US" b="1" dirty="0">
              <a:latin typeface="Comic Sans MS"/>
              <a:ea typeface="Times New Roman"/>
              <a:cs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5858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a typeface="Times New Roman"/>
                <a:cs typeface="Times New Roman"/>
              </a:rPr>
              <a:t>Amplitude of Wave-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 smtClean="0">
                <a:ea typeface="Times New Roman"/>
                <a:cs typeface="Times New Roman"/>
              </a:rPr>
              <a:t>For waves that travel at the same velocity, the rate at which energy is carried is proportional to the square of the amplitude of the wave.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 smtClean="0">
                <a:ea typeface="Times New Roman"/>
                <a:cs typeface="Times New Roman"/>
              </a:rPr>
              <a:t>IF YOU DOUBLE THE AMPLITUDE OF THE WAVE, YOU INCREASE THE ENERGY IT TRANSFERS EVERY SECOND BY A FACTOR OF 4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99979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Nature of Sound in Air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Sound in air is a longitudinal wave created by compressions and rarefactions.</a:t>
            </a:r>
          </a:p>
        </p:txBody>
      </p:sp>
      <p:pic>
        <p:nvPicPr>
          <p:cNvPr id="10244" name="Picture 4" descr="20-02Figure_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749550"/>
            <a:ext cx="77978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Lwav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5675" y="5268913"/>
            <a:ext cx="48196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040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  <a:ea typeface="Times New Roman"/>
                <a:cs typeface="Times New Roman"/>
              </a:rPr>
              <a:t>14.2 WAVE INTERFERENCE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Matter </a:t>
            </a: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takes up space; 2 particles cannot be in the same place at the same time.</a:t>
            </a:r>
            <a:endParaRPr lang="en-US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Waves-characteristics result of 2 or more waves existing in the same area at the same time. </a:t>
            </a:r>
            <a:endParaRPr lang="en-US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The </a:t>
            </a: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speed and wavelength change when the wave enters a new medium.</a:t>
            </a:r>
            <a:endParaRPr lang="en-US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Speed of a mechanical wave does not depend on amplitude or the frequency of the wave- only the properties of the medium.</a:t>
            </a:r>
            <a:endParaRPr lang="en-US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Larger </a:t>
            </a: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amplitude transfers more energy; same speed</a:t>
            </a:r>
            <a:endParaRPr lang="en-US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Higher </a:t>
            </a:r>
            <a:r>
              <a:rPr lang="en-US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frequency = </a:t>
            </a: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shorter wavelength  V =  </a:t>
            </a: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Symbol"/>
              </a:rPr>
              <a:t></a:t>
            </a: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f</a:t>
            </a:r>
            <a:endParaRPr lang="en-US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If material is the same- the speed of high &amp; low frequency waves is the </a:t>
            </a:r>
            <a:r>
              <a:rPr lang="en-US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same</a:t>
            </a:r>
            <a:endParaRPr lang="en-US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0023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62400" cy="1143000"/>
          </a:xfrm>
        </p:spPr>
        <p:txBody>
          <a:bodyPr/>
          <a:lstStyle/>
          <a:p>
            <a:r>
              <a:rPr lang="en-US" dirty="0" smtClean="0"/>
              <a:t>Ray diagrams;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b="1" dirty="0" smtClean="0">
                <a:latin typeface="Calibri" panose="020F0502020204030204" pitchFamily="34" charset="0"/>
              </a:rPr>
              <a:t>A ray is a line drawn at a right angle to the crest of the wave. Shows only the direction of the waves; incident ray- arrow pointing upward; Reflected ray points to the right</a:t>
            </a:r>
          </a:p>
          <a:p>
            <a:pPr>
              <a:lnSpc>
                <a:spcPct val="170000"/>
              </a:lnSpc>
            </a:pPr>
            <a:r>
              <a:rPr lang="en-US" b="1" dirty="0" smtClean="0">
                <a:latin typeface="Calibri" panose="020F0502020204030204" pitchFamily="34" charset="0"/>
              </a:rPr>
              <a:t>Direction of the barrier- a line drawn at a right angle to it (called NORMAL)</a:t>
            </a:r>
          </a:p>
          <a:p>
            <a:pPr>
              <a:lnSpc>
                <a:spcPct val="170000"/>
              </a:lnSpc>
            </a:pPr>
            <a:r>
              <a:rPr lang="en-US" b="1" dirty="0" smtClean="0">
                <a:latin typeface="Calibri" panose="020F0502020204030204" pitchFamily="34" charset="0"/>
              </a:rPr>
              <a:t>Angle of incidence- angle between the incident ray &amp; the normal</a:t>
            </a:r>
          </a:p>
          <a:p>
            <a:pPr>
              <a:lnSpc>
                <a:spcPct val="170000"/>
              </a:lnSpc>
            </a:pPr>
            <a:r>
              <a:rPr lang="en-US" b="1" dirty="0" smtClean="0">
                <a:latin typeface="Calibri" panose="020F0502020204030204" pitchFamily="34" charset="0"/>
              </a:rPr>
              <a:t>Angle of reflection- angle between normal &amp; reflected ray</a:t>
            </a:r>
          </a:p>
          <a:p>
            <a:pPr>
              <a:lnSpc>
                <a:spcPct val="170000"/>
              </a:lnSpc>
            </a:pPr>
            <a:r>
              <a:rPr lang="en-US" b="1" dirty="0" smtClean="0">
                <a:latin typeface="Calibri" panose="020F0502020204030204" pitchFamily="34" charset="0"/>
              </a:rPr>
              <a:t>Law of reflection- the angle of incidence is equal to the angle of reflection</a:t>
            </a:r>
          </a:p>
          <a:p>
            <a:pPr>
              <a:lnSpc>
                <a:spcPct val="170000"/>
              </a:lnSpc>
            </a:pPr>
            <a:endParaRPr lang="en-US" b="1" dirty="0">
              <a:latin typeface="Calibri" panose="020F050202020403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782"/>
            <a:ext cx="26860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1331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a typeface="Times New Roman"/>
                <a:cs typeface="Times New Roman"/>
              </a:rPr>
              <a:t>WAVES CAN PASS THROUGH ONE ANOTHER UNCHANGED.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62200"/>
            <a:ext cx="8534400" cy="3687763"/>
          </a:xfrm>
        </p:spPr>
        <p:txBody>
          <a:bodyPr>
            <a:noAutofit/>
          </a:bodyPr>
          <a:lstStyle/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sz="2400" b="1" dirty="0" smtClean="0">
                <a:ea typeface="Times New Roman"/>
                <a:cs typeface="Times New Roman"/>
              </a:rPr>
              <a:t>A </a:t>
            </a:r>
            <a:r>
              <a:rPr lang="en-US" sz="2400" b="1" u="sng" dirty="0">
                <a:ea typeface="Times New Roman"/>
                <a:cs typeface="Times New Roman"/>
              </a:rPr>
              <a:t>standing wave</a:t>
            </a:r>
            <a:r>
              <a:rPr lang="en-US" sz="2400" b="1" dirty="0">
                <a:ea typeface="Times New Roman"/>
                <a:cs typeface="Times New Roman"/>
              </a:rPr>
              <a:t> has stationary nodes &amp; antinodes. </a:t>
            </a:r>
            <a:endParaRPr lang="en-US" sz="2400" b="1" dirty="0" smtClean="0"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sz="2400" b="1" dirty="0" smtClean="0">
                <a:ea typeface="Times New Roman"/>
                <a:cs typeface="Times New Roman"/>
              </a:rPr>
              <a:t> </a:t>
            </a:r>
            <a:r>
              <a:rPr lang="en-US" sz="2400" b="1" dirty="0">
                <a:ea typeface="Times New Roman"/>
                <a:cs typeface="Times New Roman"/>
              </a:rPr>
              <a:t>It is the result of identical waves traveling in opposite directions</a:t>
            </a:r>
            <a:endParaRPr lang="en-US" sz="2400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sz="2400" b="1" dirty="0">
                <a:ea typeface="Times New Roman"/>
                <a:cs typeface="Times New Roman"/>
              </a:rPr>
              <a:t>Doubling frequency  produces additional nodes</a:t>
            </a:r>
            <a:endParaRPr lang="en-US" sz="2400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>
              <a:lnSpc>
                <a:spcPct val="170000"/>
              </a:lnSpc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599623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dirty="0" smtClean="0">
                <a:ea typeface="Times New Roman"/>
                <a:cs typeface="Times New Roman"/>
              </a:rPr>
              <a:t>Superposition of 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10200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 smtClean="0">
                <a:ea typeface="Times New Roman"/>
                <a:cs typeface="Times New Roman"/>
              </a:rPr>
              <a:t>When </a:t>
            </a:r>
            <a:r>
              <a:rPr lang="en-US" b="1" dirty="0">
                <a:ea typeface="Times New Roman"/>
                <a:cs typeface="Times New Roman"/>
              </a:rPr>
              <a:t>2 or more waves move through a medium at the same time they act independently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Principle of superposition;  the displacement of a medium caused by 2 or more waves is the algebraic sum of the displacements caused by the individual waves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Interference- the result to the superposition of 2 or more waves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u="sng" dirty="0">
                <a:ea typeface="Times New Roman"/>
                <a:cs typeface="Times New Roman"/>
              </a:rPr>
              <a:t>Constructive interference</a:t>
            </a:r>
            <a:r>
              <a:rPr lang="en-US" b="1" dirty="0">
                <a:ea typeface="Times New Roman"/>
                <a:cs typeface="Times New Roman"/>
              </a:rPr>
              <a:t> occurs when 2 waves combine to produce a wave w/ larger amplitude. ( displacements are in the same direction; 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When 2 pulses meet the may be larger ( sum) than the originals but they regain their original shape &amp; size after the pulse passes.  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u="sng" dirty="0">
                <a:ea typeface="Times New Roman"/>
                <a:cs typeface="Times New Roman"/>
              </a:rPr>
              <a:t>Destructive interference </a:t>
            </a:r>
            <a:r>
              <a:rPr lang="en-US" b="1" dirty="0">
                <a:ea typeface="Times New Roman"/>
                <a:cs typeface="Times New Roman"/>
              </a:rPr>
              <a:t>occurs when 2 waves combine to produce a wave w/ smaller amplitude; have equal but opposite amplitudes.- displacement = zero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>
              <a:lnSpc>
                <a:spcPct val="170000"/>
              </a:lnSpc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877340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a typeface="Times New Roman"/>
                <a:cs typeface="Times New Roman"/>
              </a:rPr>
              <a:t>For both transverse &amp; longitudinal 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/>
          </a:bodyPr>
          <a:lstStyle/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If </a:t>
            </a:r>
            <a:r>
              <a:rPr lang="en-US" sz="18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the difference in the media is small - the amplitude  of the  incident wave and the transmitted waves will be close to the same.  The reflected wave will be smaller.  </a:t>
            </a:r>
            <a:endParaRPr lang="en-US" sz="1800" b="1" dirty="0" smtClean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The </a:t>
            </a:r>
            <a:r>
              <a:rPr lang="en-US" sz="18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larger the difference- the greater the reflected wave and the smaller the transmitted wave ( and less energy is transmitted).</a:t>
            </a:r>
            <a:endParaRPr lang="en-US" sz="1800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 </a:t>
            </a:r>
            <a:r>
              <a:rPr lang="en-US" sz="18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Whenever </a:t>
            </a:r>
            <a:r>
              <a:rPr lang="en-US" sz="18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a wave passes from a less dense to a more dense medium, the reflected wave is inverted.</a:t>
            </a:r>
            <a:endParaRPr lang="en-US" sz="1800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Radio waves- travel at 3.0 X 10 8 m/s</a:t>
            </a:r>
            <a:endParaRPr lang="en-US" sz="1800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Sound waves - travel at 3.4 X 10 2 </a:t>
            </a:r>
            <a:r>
              <a:rPr lang="en-US" sz="18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m/s</a:t>
            </a:r>
            <a:endParaRPr lang="en-US" sz="1800" b="1" dirty="0" smtClean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232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ea typeface="Times New Roman"/>
                <a:cs typeface="Times New Roman"/>
              </a:rPr>
              <a:t>When the medium changes, wave energy is both reflected &amp; transmitted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marR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ea typeface="Times New Roman"/>
                <a:cs typeface="Times New Roman"/>
              </a:rPr>
              <a:t>Waves </a:t>
            </a:r>
            <a:r>
              <a:rPr lang="en-US" b="1" dirty="0">
                <a:ea typeface="Times New Roman"/>
                <a:cs typeface="Times New Roman"/>
              </a:rPr>
              <a:t>passing from one medium to another have the same frequency.  The wavelength change depends on velocity change so that V =  </a:t>
            </a:r>
            <a:r>
              <a:rPr lang="en-US" b="1" dirty="0">
                <a:ea typeface="Times New Roman"/>
                <a:cs typeface="Times New Roman"/>
                <a:sym typeface="Symbol"/>
              </a:rPr>
              <a:t></a:t>
            </a:r>
            <a:r>
              <a:rPr lang="en-US" b="1" dirty="0">
                <a:ea typeface="Times New Roman"/>
                <a:cs typeface="Times New Roman"/>
              </a:rPr>
              <a:t>f is constant 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marL="0" marR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ea typeface="Times New Roman"/>
                <a:cs typeface="Times New Roman"/>
              </a:rPr>
              <a:t>Move from light to heavy spring;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6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Frequencies are the same; Speed of heavier spring is slower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marL="0" marR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ea typeface="Times New Roman"/>
                <a:cs typeface="Times New Roman"/>
              </a:rPr>
              <a:t>Speed, frequency &amp; wavelength  related by V =  </a:t>
            </a:r>
            <a:r>
              <a:rPr lang="en-US" b="1" dirty="0">
                <a:ea typeface="Times New Roman"/>
                <a:cs typeface="Times New Roman"/>
                <a:sym typeface="Symbol"/>
              </a:rPr>
              <a:t></a:t>
            </a:r>
            <a:r>
              <a:rPr lang="en-US" b="1" dirty="0">
                <a:ea typeface="Times New Roman"/>
                <a:cs typeface="Times New Roman"/>
              </a:rPr>
              <a:t>f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6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Speed is different; frequency </a:t>
            </a:r>
            <a:r>
              <a:rPr lang="en-US" b="1" dirty="0" smtClean="0">
                <a:ea typeface="Times New Roman"/>
                <a:cs typeface="Times New Roman"/>
              </a:rPr>
              <a:t>same</a:t>
            </a:r>
            <a:r>
              <a:rPr lang="en-US" b="1" dirty="0">
                <a:ea typeface="Times New Roman"/>
                <a:cs typeface="Times New Roman"/>
              </a:rPr>
              <a:t>; wavelength must be different for transmitted wave.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6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Speed in heavy spring is less; wavelength is smaller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6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dirty="0">
                <a:ea typeface="Times New Roman"/>
                <a:cs typeface="Times New Roman"/>
              </a:rPr>
              <a:t>Speed increases; wavelength increases/</a:t>
            </a:r>
            <a:endParaRPr lang="en-US" b="1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>
              <a:lnSpc>
                <a:spcPct val="160000"/>
              </a:lnSpc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292709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a typeface="Times New Roman"/>
                <a:cs typeface="Times New Roman"/>
              </a:rPr>
              <a:t>Measures of Wave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715000"/>
          </a:xfrm>
        </p:spPr>
        <p:txBody>
          <a:bodyPr>
            <a:normAutofit fontScale="62500" lnSpcReduction="20000"/>
          </a:bodyPr>
          <a:lstStyle/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dirty="0" smtClean="0">
                <a:ea typeface="Times New Roman"/>
                <a:cs typeface="Times New Roman"/>
              </a:rPr>
              <a:t>The </a:t>
            </a:r>
            <a:r>
              <a:rPr lang="en-US" dirty="0">
                <a:ea typeface="Times New Roman"/>
                <a:cs typeface="Times New Roman"/>
              </a:rPr>
              <a:t>period (T) of a wave is the time needed for the motion to repeat itself.</a:t>
            </a:r>
            <a:endParaRPr lang="en-US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b="1" u="sng" dirty="0">
                <a:ea typeface="Times New Roman"/>
                <a:cs typeface="Times New Roman"/>
              </a:rPr>
              <a:t>Frequency</a:t>
            </a:r>
            <a:r>
              <a:rPr lang="en-US" dirty="0">
                <a:ea typeface="Times New Roman"/>
                <a:cs typeface="Times New Roman"/>
              </a:rPr>
              <a:t>- (f) the number of complete vibrations/second measured at a fixed location</a:t>
            </a:r>
            <a:endParaRPr lang="en-US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dirty="0">
                <a:ea typeface="Times New Roman"/>
                <a:cs typeface="Times New Roman"/>
              </a:rPr>
              <a:t>Measured in hertz.  One hertz (Hz) = one vibration / second;  F = 1/T</a:t>
            </a:r>
            <a:endParaRPr lang="en-US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dirty="0">
                <a:ea typeface="Times New Roman"/>
                <a:cs typeface="Times New Roman"/>
              </a:rPr>
              <a:t>Wavelength- </a:t>
            </a:r>
            <a:r>
              <a:rPr lang="en-US" b="1" dirty="0">
                <a:ea typeface="Times New Roman"/>
                <a:cs typeface="Times New Roman"/>
              </a:rPr>
              <a:t> </a:t>
            </a:r>
            <a:r>
              <a:rPr lang="en-US" b="1" dirty="0">
                <a:ea typeface="Times New Roman"/>
                <a:cs typeface="Times New Roman"/>
                <a:sym typeface="Symbol"/>
              </a:rPr>
              <a:t></a:t>
            </a:r>
            <a:r>
              <a:rPr lang="en-US" dirty="0">
                <a:ea typeface="Times New Roman"/>
                <a:cs typeface="Times New Roman"/>
              </a:rPr>
              <a:t> the shortest distance between points where the wave pattern repeats itself.  From crest to crest or from trough to trough Is one wavelength.</a:t>
            </a:r>
            <a:endParaRPr lang="en-US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Times New Roman"/>
                <a:cs typeface="Times New Roman"/>
              </a:rPr>
              <a:t>Velocity </a:t>
            </a:r>
            <a:r>
              <a:rPr lang="en-US" dirty="0">
                <a:ea typeface="Times New Roman"/>
                <a:cs typeface="Times New Roman"/>
              </a:rPr>
              <a:t>=   </a:t>
            </a:r>
            <a:r>
              <a:rPr lang="en-US" b="1" dirty="0">
                <a:ea typeface="Times New Roman"/>
                <a:cs typeface="Times New Roman"/>
                <a:sym typeface="Symbol"/>
              </a:rPr>
              <a:t></a:t>
            </a:r>
            <a:r>
              <a:rPr lang="en-US" dirty="0">
                <a:ea typeface="Times New Roman"/>
                <a:cs typeface="Times New Roman"/>
              </a:rPr>
              <a:t>/T   or distance moved  divided by the time interval; </a:t>
            </a:r>
            <a:r>
              <a:rPr lang="en-US" dirty="0" smtClean="0">
                <a:ea typeface="Times New Roman"/>
                <a:cs typeface="Times New Roman"/>
              </a:rPr>
              <a:t>Wavelength-</a:t>
            </a:r>
            <a:r>
              <a:rPr lang="en-US" b="1" dirty="0" smtClean="0">
                <a:ea typeface="Times New Roman"/>
                <a:cs typeface="Times New Roman"/>
                <a:sym typeface="Symbol"/>
              </a:rPr>
              <a:t></a:t>
            </a:r>
            <a:endParaRPr lang="en-US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dirty="0">
                <a:ea typeface="Times New Roman"/>
                <a:cs typeface="Times New Roman"/>
              </a:rPr>
              <a:t>or V =  </a:t>
            </a:r>
            <a:r>
              <a:rPr lang="en-US" b="1" dirty="0">
                <a:ea typeface="Times New Roman"/>
                <a:cs typeface="Times New Roman"/>
                <a:sym typeface="Symbol"/>
              </a:rPr>
              <a:t></a:t>
            </a:r>
            <a:r>
              <a:rPr lang="en-US" dirty="0">
                <a:ea typeface="Times New Roman"/>
                <a:cs typeface="Times New Roman"/>
              </a:rPr>
              <a:t>f ; Wave velocity is the product of the frequency &amp; the wavelength</a:t>
            </a:r>
            <a:endParaRPr lang="en-US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dirty="0">
                <a:ea typeface="Times New Roman"/>
                <a:cs typeface="Times New Roman"/>
              </a:rPr>
              <a:t>Sound wave w/frequency = 262 Hz has a wavelength of 1.29 m.</a:t>
            </a:r>
            <a:endParaRPr lang="en-US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Font typeface="Symbol"/>
              <a:buChar char=""/>
            </a:pPr>
            <a:r>
              <a:rPr lang="en-US" dirty="0">
                <a:ea typeface="Times New Roman"/>
                <a:cs typeface="Times New Roman"/>
              </a:rPr>
              <a:t>What is the wave velocity?   V =  </a:t>
            </a:r>
            <a:r>
              <a:rPr lang="en-US" b="1" dirty="0">
                <a:ea typeface="Times New Roman"/>
                <a:cs typeface="Times New Roman"/>
                <a:sym typeface="Symbol"/>
              </a:rPr>
              <a:t></a:t>
            </a:r>
            <a:r>
              <a:rPr lang="en-US" dirty="0">
                <a:ea typeface="Times New Roman"/>
                <a:cs typeface="Times New Roman"/>
              </a:rPr>
              <a:t>f  = 1.29m X 262 Hz = 338 m/s</a:t>
            </a:r>
            <a:endParaRPr lang="en-US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>
              <a:lnSpc>
                <a:spcPct val="17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785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DEA6C6E-2D6F-4E91-A8D8-ACA6BCF1EDFE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i="1" smtClean="0"/>
              <a:t>Demo</a:t>
            </a:r>
            <a:r>
              <a:rPr lang="en-US" smtClean="0"/>
              <a:t>: Sound is not Wind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With sound, air molecules oscillate in place.</a:t>
            </a:r>
          </a:p>
          <a:p>
            <a:pPr eaLnBrk="1" hangingPunct="1">
              <a:buFontTx/>
              <a:buNone/>
            </a:pPr>
            <a:r>
              <a:rPr lang="en-US" smtClean="0"/>
              <a:t>With wind, air moves from place to place.</a:t>
            </a:r>
          </a:p>
        </p:txBody>
      </p:sp>
      <p:pic>
        <p:nvPicPr>
          <p:cNvPr id="11270" name="Picture 4" descr="http://www.york.ac.uk/depts/chem/ugrad/prospect17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965200" y="3051175"/>
            <a:ext cx="4240213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Text Box 5"/>
          <p:cNvSpPr txBox="1">
            <a:spLocks noChangeArrowheads="1"/>
          </p:cNvSpPr>
          <p:nvPr/>
        </p:nvSpPr>
        <p:spPr bwMode="auto">
          <a:xfrm>
            <a:off x="5559425" y="3656013"/>
            <a:ext cx="2978150" cy="1552575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accent2"/>
                </a:solidFill>
              </a:rPr>
              <a:t>Smoke rings are not sound because the air moves from place to place.</a:t>
            </a:r>
          </a:p>
        </p:txBody>
      </p:sp>
    </p:spTree>
    <p:extLst>
      <p:ext uri="{BB962C8B-B14F-4D97-AF65-F5344CB8AC3E}">
        <p14:creationId xmlns:p14="http://schemas.microsoft.com/office/powerpoint/2010/main" val="265581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AD58D3B-19B8-432C-8FDA-C8EC2B54FFCE}" type="datetime5">
              <a:rPr lang="en-US" smtClean="0">
                <a:latin typeface="Arial" pitchFamily="34" charset="0"/>
                <a:cs typeface="Arial" pitchFamily="34" charset="0"/>
              </a:rPr>
              <a:pPr/>
              <a:t>4-Feb-15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Physics 1 (Garcia) SJSU</a:t>
            </a: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Origin of Sound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622800" cy="2519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Sound is a wave that is produced by the vibrations of material objects.</a:t>
            </a:r>
          </a:p>
        </p:txBody>
      </p:sp>
      <p:sp>
        <p:nvSpPr>
          <p:cNvPr id="4102" name="Text Box 4"/>
          <p:cNvSpPr txBox="1">
            <a:spLocks noChangeArrowheads="1"/>
          </p:cNvSpPr>
          <p:nvPr/>
        </p:nvSpPr>
        <p:spPr bwMode="auto">
          <a:xfrm>
            <a:off x="3629025" y="6199188"/>
            <a:ext cx="1709738" cy="4572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accent2"/>
                </a:solidFill>
              </a:rPr>
              <a:t>Tuning fork</a:t>
            </a:r>
          </a:p>
        </p:txBody>
      </p:sp>
      <p:pic>
        <p:nvPicPr>
          <p:cNvPr id="4103" name="Picture 5" descr="p21646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7200" y="1790700"/>
            <a:ext cx="3181350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6986588" y="4194175"/>
            <a:ext cx="1428750" cy="366713"/>
          </a:xfrm>
          <a:prstGeom prst="rect">
            <a:avLst/>
          </a:prstGeom>
          <a:noFill/>
          <a:ln w="3810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Guitar string</a:t>
            </a:r>
          </a:p>
        </p:txBody>
      </p:sp>
      <p:pic>
        <p:nvPicPr>
          <p:cNvPr id="4105" name="Picture 9" descr="tunf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40150" y="3070225"/>
            <a:ext cx="14097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1" descr="photo160sna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000" y="3878263"/>
            <a:ext cx="2628900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Line 12"/>
          <p:cNvSpPr>
            <a:spLocks noChangeShapeType="1"/>
          </p:cNvSpPr>
          <p:nvPr/>
        </p:nvSpPr>
        <p:spPr bwMode="auto">
          <a:xfrm flipH="1" flipV="1">
            <a:off x="1955800" y="4025900"/>
            <a:ext cx="9525" cy="558800"/>
          </a:xfrm>
          <a:prstGeom prst="line">
            <a:avLst/>
          </a:prstGeom>
          <a:noFill/>
          <a:ln w="44450" cmpd="tri">
            <a:solidFill>
              <a:srgbClr val="FF0000"/>
            </a:solidFill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en-US"/>
          </a:p>
        </p:txBody>
      </p:sp>
      <p:sp>
        <p:nvSpPr>
          <p:cNvPr id="4108" name="Text Box 13"/>
          <p:cNvSpPr txBox="1">
            <a:spLocks noChangeArrowheads="1"/>
          </p:cNvSpPr>
          <p:nvPr/>
        </p:nvSpPr>
        <p:spPr bwMode="auto">
          <a:xfrm>
            <a:off x="2193925" y="4138613"/>
            <a:ext cx="1250950" cy="366712"/>
          </a:xfrm>
          <a:prstGeom prst="rect">
            <a:avLst/>
          </a:prstGeom>
          <a:solidFill>
            <a:schemeClr val="bg1">
              <a:alpha val="30196"/>
            </a:schemeClr>
          </a:solidFill>
          <a:ln w="38100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Drumhead</a:t>
            </a:r>
          </a:p>
        </p:txBody>
      </p:sp>
    </p:spTree>
    <p:extLst>
      <p:ext uri="{BB962C8B-B14F-4D97-AF65-F5344CB8AC3E}">
        <p14:creationId xmlns:p14="http://schemas.microsoft.com/office/powerpoint/2010/main" val="270000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200891" y="327586"/>
            <a:ext cx="39624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Sound in Air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2590800"/>
            <a:ext cx="4038600" cy="4000500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160000"/>
              </a:lnSpc>
              <a:buFont typeface="Comic Sans MS" pitchFamily="66" charset="0"/>
              <a:buNone/>
            </a:pPr>
            <a:r>
              <a:rPr lang="en-US" sz="2400" b="1" dirty="0" smtClean="0"/>
              <a:t>Consider sound waves in a tube.</a:t>
            </a:r>
          </a:p>
          <a:p>
            <a:pPr eaLnBrk="1" hangingPunct="1">
              <a:lnSpc>
                <a:spcPct val="160000"/>
              </a:lnSpc>
            </a:pPr>
            <a:r>
              <a:rPr lang="en-US" sz="2400" b="1" dirty="0" smtClean="0"/>
              <a:t>When the prong of a tuning fork next to the tube moves toward the tube, a compression enters the tube. </a:t>
            </a:r>
          </a:p>
          <a:p>
            <a:pPr eaLnBrk="1" hangingPunct="1">
              <a:lnSpc>
                <a:spcPct val="160000"/>
              </a:lnSpc>
            </a:pPr>
            <a:r>
              <a:rPr lang="en-US" sz="2400" b="1" dirty="0" smtClean="0"/>
              <a:t>When the prong swings away, in the opposite direction, a rarefaction follows the compression. </a:t>
            </a:r>
          </a:p>
          <a:p>
            <a:pPr eaLnBrk="1" hangingPunct="1">
              <a:lnSpc>
                <a:spcPct val="160000"/>
              </a:lnSpc>
            </a:pPr>
            <a:r>
              <a:rPr lang="en-US" sz="2400" b="1" dirty="0" smtClean="0"/>
              <a:t>As the source vibrates, a series of compressions and rarefactions is produced.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3962400" cy="2514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/>
              <a:t>A </a:t>
            </a:r>
            <a:r>
              <a:rPr lang="en-US" sz="1600" b="1" u="sng" dirty="0"/>
              <a:t>wave pulse </a:t>
            </a:r>
            <a:r>
              <a:rPr lang="en-US" sz="1600" b="1" dirty="0"/>
              <a:t>is a non-periodic sound.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Times New Roman"/>
                <a:cs typeface="Times New Roman"/>
              </a:rPr>
              <a:t>a </a:t>
            </a:r>
            <a:r>
              <a:rPr lang="en-US" sz="1600" b="1" dirty="0">
                <a:ea typeface="Times New Roman"/>
                <a:cs typeface="Times New Roman"/>
              </a:rPr>
              <a:t>single disturbance that travels through a medium.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ea typeface="Times New Roman"/>
                <a:cs typeface="Times New Roman"/>
              </a:rPr>
              <a:t>A wave train, or traveling wave is a series of pulses at regular intervals  (a source w/simple harmonic motion.)</a:t>
            </a:r>
          </a:p>
          <a:p>
            <a:pPr>
              <a:lnSpc>
                <a:spcPct val="150000"/>
              </a:lnSpc>
            </a:pPr>
            <a:endParaRPr lang="en-US" sz="1600" b="1" dirty="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D3D39A-B323-44B2-90F3-8212A73AF0EE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8" name="Picture 5" descr="CPPE-Ch26-2_p517-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3733800" cy="118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557" y="152400"/>
            <a:ext cx="20383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655" y="3905250"/>
            <a:ext cx="458152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s://encrypted-tbn1.gstatic.com/images?q=tbn:ANd9GcRYTXTfQh_Zks8iWQihxEiqpWxllbbjOR9aiD8JuZ4kGtQlHgUPqfJZAKt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-219076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928593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3124200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Origin of Sound</a:t>
            </a:r>
            <a:endParaRPr lang="en-US" sz="28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274618"/>
            <a:ext cx="4191000" cy="5334000"/>
          </a:xfrm>
        </p:spPr>
        <p:txBody>
          <a:bodyPr>
            <a:noAutofit/>
          </a:bodyPr>
          <a:lstStyle/>
          <a:p>
            <a:r>
              <a:rPr lang="en-US" sz="2400" u="sng" dirty="0" smtClean="0"/>
              <a:t>infrasonic</a:t>
            </a:r>
            <a:r>
              <a:rPr lang="en-US" sz="2400" dirty="0" smtClean="0"/>
              <a:t>            </a:t>
            </a:r>
          </a:p>
          <a:p>
            <a:pPr lvl="1"/>
            <a:r>
              <a:rPr lang="en-US" sz="2400" dirty="0" smtClean="0"/>
              <a:t>frequencies &lt; 20 Hz</a:t>
            </a:r>
          </a:p>
          <a:p>
            <a:r>
              <a:rPr lang="en-US" sz="2400" u="sng" dirty="0" smtClean="0"/>
              <a:t>ultrasonic</a:t>
            </a:r>
            <a:r>
              <a:rPr lang="en-US" sz="2400" dirty="0" smtClean="0"/>
              <a:t>			</a:t>
            </a:r>
            <a:r>
              <a:rPr lang="en-US" sz="2400" dirty="0" smtClean="0"/>
              <a:t>frequencies </a:t>
            </a:r>
            <a:r>
              <a:rPr lang="en-US" sz="2400" dirty="0" smtClean="0"/>
              <a:t>&gt; 20,000 Hz</a:t>
            </a:r>
          </a:p>
          <a:p>
            <a:r>
              <a:rPr lang="en-US" sz="2400" u="sng" dirty="0" smtClean="0"/>
              <a:t>human </a:t>
            </a:r>
            <a:r>
              <a:rPr lang="en-US" sz="2400" u="sng" dirty="0" smtClean="0"/>
              <a:t>hearing range</a:t>
            </a:r>
            <a:r>
              <a:rPr lang="en-US" sz="2400" dirty="0" smtClean="0"/>
              <a:t> </a:t>
            </a:r>
          </a:p>
          <a:p>
            <a:pPr lvl="1"/>
            <a:r>
              <a:rPr lang="en-US" sz="2400" dirty="0" smtClean="0"/>
              <a:t>frequencies between 20 Hz and 20,000 </a:t>
            </a:r>
            <a:r>
              <a:rPr lang="en-US" sz="2400" dirty="0" smtClean="0"/>
              <a:t>Hz</a:t>
            </a:r>
          </a:p>
          <a:p>
            <a:pPr marL="457200" lvl="1" indent="0">
              <a:buNone/>
            </a:pPr>
            <a:r>
              <a:rPr lang="en-US" sz="2400" b="1" u="sng" dirty="0" smtClean="0"/>
              <a:t>Frequency  is not speed! Frequency is cycles/sec</a:t>
            </a:r>
            <a:endParaRPr lang="en-US" sz="2400" b="1" u="sng" dirty="0" smtClean="0"/>
          </a:p>
          <a:p>
            <a:r>
              <a:rPr lang="en-US" sz="2400" dirty="0">
                <a:ea typeface="Times New Roman"/>
                <a:cs typeface="Times New Roman"/>
              </a:rPr>
              <a:t>the speed of sound in air is 	340 </a:t>
            </a:r>
            <a:r>
              <a:rPr lang="en-US" sz="2400" dirty="0" smtClean="0">
                <a:ea typeface="Times New Roman"/>
                <a:cs typeface="Times New Roman"/>
              </a:rPr>
              <a:t>m/s</a:t>
            </a:r>
          </a:p>
          <a:p>
            <a:r>
              <a:rPr lang="en-US" sz="2400" dirty="0" smtClean="0">
                <a:ea typeface="Times New Roman"/>
                <a:cs typeface="Times New Roman"/>
              </a:rPr>
              <a:t>=</a:t>
            </a:r>
            <a:r>
              <a:rPr lang="en-US" sz="2400" dirty="0">
                <a:ea typeface="Times New Roman"/>
                <a:cs typeface="Times New Roman"/>
              </a:rPr>
              <a:t>760 miles/hour </a:t>
            </a:r>
            <a:endParaRPr lang="en-US" sz="2400" dirty="0" smtClean="0">
              <a:ea typeface="Times New Roman"/>
              <a:cs typeface="Times New Roman"/>
            </a:endParaRPr>
          </a:p>
          <a:p>
            <a:r>
              <a:rPr lang="en-US" sz="2400" dirty="0" smtClean="0">
                <a:ea typeface="Times New Roman"/>
                <a:cs typeface="Times New Roman"/>
              </a:rPr>
              <a:t>= </a:t>
            </a:r>
            <a:r>
              <a:rPr lang="en-US" sz="2400" dirty="0">
                <a:ea typeface="Times New Roman"/>
                <a:cs typeface="Times New Roman"/>
              </a:rPr>
              <a:t>Mach 1 </a:t>
            </a:r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2052" name="Picture 4" descr="http://www.clarksvilleonline.com/wp-content/uploads/2011/05/decib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52400"/>
            <a:ext cx="4581315" cy="501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90"/>
          <a:stretch/>
        </p:blipFill>
        <p:spPr bwMode="auto">
          <a:xfrm>
            <a:off x="4191000" y="5379492"/>
            <a:ext cx="4884184" cy="1249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470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bldLvl="2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2670</Words>
  <Application>Microsoft Office PowerPoint</Application>
  <PresentationFormat>On-screen Show (4:3)</PresentationFormat>
  <Paragraphs>372</Paragraphs>
  <Slides>56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Sound &amp; Music</vt:lpstr>
      <vt:lpstr>Objectives</vt:lpstr>
      <vt:lpstr>The Origin of Sound</vt:lpstr>
      <vt:lpstr>Waves</vt:lpstr>
      <vt:lpstr>Nature of Sound in Air</vt:lpstr>
      <vt:lpstr>Demo: Sound is not Wind</vt:lpstr>
      <vt:lpstr>Origin of Sound</vt:lpstr>
      <vt:lpstr>Sound in Air</vt:lpstr>
      <vt:lpstr>Origin of Sound</vt:lpstr>
      <vt:lpstr>PowerPoint Presentation</vt:lpstr>
      <vt:lpstr>Is the speed of sound always constant in air?</vt:lpstr>
      <vt:lpstr>What does the speed of sound depend on when traveling through materials?</vt:lpstr>
      <vt:lpstr>Media That Transmit Sound</vt:lpstr>
      <vt:lpstr>Speed of Sound in Air</vt:lpstr>
      <vt:lpstr>Speed of Sound</vt:lpstr>
      <vt:lpstr>Acoustics... </vt:lpstr>
      <vt:lpstr>Reflection of Sound</vt:lpstr>
      <vt:lpstr>Check Yourself</vt:lpstr>
      <vt:lpstr>Singing in the Shower</vt:lpstr>
      <vt:lpstr>Diffraction &amp; Refraction</vt:lpstr>
      <vt:lpstr>PowerPoint Presentation</vt:lpstr>
      <vt:lpstr>Refraction of Sound</vt:lpstr>
      <vt:lpstr>Reflection of Sound</vt:lpstr>
      <vt:lpstr>Ultrasound</vt:lpstr>
      <vt:lpstr>Forced Vibrations</vt:lpstr>
      <vt:lpstr>Demo: Tuning Fork &amp; Sound Box</vt:lpstr>
      <vt:lpstr>Objectives</vt:lpstr>
      <vt:lpstr>Natural Frequency...</vt:lpstr>
      <vt:lpstr>Natural Frequency</vt:lpstr>
      <vt:lpstr>Natural Frequency</vt:lpstr>
      <vt:lpstr>Demo: Singing Rod</vt:lpstr>
      <vt:lpstr>Resonance...</vt:lpstr>
      <vt:lpstr>Resonance</vt:lpstr>
      <vt:lpstr>Resonance</vt:lpstr>
      <vt:lpstr>Tacoma Narrows Bridge</vt:lpstr>
      <vt:lpstr>Resonance with Bridge</vt:lpstr>
      <vt:lpstr>Acoustic Resonance</vt:lpstr>
      <vt:lpstr>Beats</vt:lpstr>
      <vt:lpstr>Beats</vt:lpstr>
      <vt:lpstr>PowerPoint Presentation</vt:lpstr>
      <vt:lpstr>Beats</vt:lpstr>
      <vt:lpstr>Beats</vt:lpstr>
      <vt:lpstr>Interference</vt:lpstr>
      <vt:lpstr>Interference &amp; the Loudness of Sounds</vt:lpstr>
      <vt:lpstr>Destructive interference usually not a problem b/c reflection aids  in filling in cancelled spots</vt:lpstr>
      <vt:lpstr>Preventing Destructive Interference</vt:lpstr>
      <vt:lpstr>Radio Broadcasts</vt:lpstr>
      <vt:lpstr>Reflection of waves; </vt:lpstr>
      <vt:lpstr>Amplitude of Wave- </vt:lpstr>
      <vt:lpstr>14.2 WAVE INTERFERENCE</vt:lpstr>
      <vt:lpstr>Ray diagrams; </vt:lpstr>
      <vt:lpstr>WAVES CAN PASS THROUGH ONE ANOTHER UNCHANGED. </vt:lpstr>
      <vt:lpstr>Superposition of waves</vt:lpstr>
      <vt:lpstr>For both transverse &amp; longitudinal waves</vt:lpstr>
      <vt:lpstr>When the medium changes, wave energy is both reflected &amp; transmitted</vt:lpstr>
      <vt:lpstr>Measures of Wave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 Sound</dc:title>
  <dc:creator>Vicki Hassell</dc:creator>
  <cp:lastModifiedBy>Vicki Hassell</cp:lastModifiedBy>
  <cp:revision>33</cp:revision>
  <dcterms:created xsi:type="dcterms:W3CDTF">2015-02-04T02:48:56Z</dcterms:created>
  <dcterms:modified xsi:type="dcterms:W3CDTF">2015-02-05T03:51:47Z</dcterms:modified>
</cp:coreProperties>
</file>